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saveSubsetFonts="1">
  <p:sldMasterIdLst>
    <p:sldMasterId id="2147483648" r:id="rId4"/>
  </p:sldMasterIdLst>
  <p:notesMasterIdLst>
    <p:notesMasterId r:id="rId71"/>
  </p:notesMasterIdLst>
  <p:handoutMasterIdLst>
    <p:handoutMasterId r:id="rId72"/>
  </p:handoutMasterIdLst>
  <p:sldIdLst>
    <p:sldId id="284" r:id="rId5"/>
    <p:sldId id="285" r:id="rId6"/>
    <p:sldId id="277" r:id="rId7"/>
    <p:sldId id="289" r:id="rId8"/>
    <p:sldId id="290" r:id="rId9"/>
    <p:sldId id="291" r:id="rId10"/>
    <p:sldId id="292" r:id="rId11"/>
    <p:sldId id="294" r:id="rId12"/>
    <p:sldId id="293" r:id="rId13"/>
    <p:sldId id="299" r:id="rId14"/>
    <p:sldId id="316" r:id="rId15"/>
    <p:sldId id="310" r:id="rId16"/>
    <p:sldId id="318" r:id="rId17"/>
    <p:sldId id="334" r:id="rId18"/>
    <p:sldId id="343" r:id="rId19"/>
    <p:sldId id="295" r:id="rId20"/>
    <p:sldId id="333" r:id="rId21"/>
    <p:sldId id="335" r:id="rId22"/>
    <p:sldId id="330" r:id="rId23"/>
    <p:sldId id="309" r:id="rId24"/>
    <p:sldId id="317" r:id="rId25"/>
    <p:sldId id="300" r:id="rId26"/>
    <p:sldId id="336" r:id="rId27"/>
    <p:sldId id="329" r:id="rId28"/>
    <p:sldId id="308" r:id="rId29"/>
    <p:sldId id="346" r:id="rId30"/>
    <p:sldId id="328" r:id="rId31"/>
    <p:sldId id="337" r:id="rId32"/>
    <p:sldId id="348" r:id="rId33"/>
    <p:sldId id="345" r:id="rId34"/>
    <p:sldId id="338" r:id="rId35"/>
    <p:sldId id="354" r:id="rId36"/>
    <p:sldId id="339" r:id="rId37"/>
    <p:sldId id="321" r:id="rId38"/>
    <p:sldId id="322" r:id="rId39"/>
    <p:sldId id="319" r:id="rId40"/>
    <p:sldId id="320" r:id="rId41"/>
    <p:sldId id="307" r:id="rId42"/>
    <p:sldId id="323" r:id="rId43"/>
    <p:sldId id="344" r:id="rId44"/>
    <p:sldId id="340" r:id="rId45"/>
    <p:sldId id="353" r:id="rId46"/>
    <p:sldId id="304" r:id="rId47"/>
    <p:sldId id="306" r:id="rId48"/>
    <p:sldId id="331" r:id="rId49"/>
    <p:sldId id="332" r:id="rId50"/>
    <p:sldId id="341" r:id="rId51"/>
    <p:sldId id="349" r:id="rId52"/>
    <p:sldId id="302" r:id="rId53"/>
    <p:sldId id="301" r:id="rId54"/>
    <p:sldId id="324" r:id="rId55"/>
    <p:sldId id="325" r:id="rId56"/>
    <p:sldId id="296" r:id="rId57"/>
    <p:sldId id="297" r:id="rId58"/>
    <p:sldId id="298" r:id="rId59"/>
    <p:sldId id="312" r:id="rId60"/>
    <p:sldId id="313" r:id="rId61"/>
    <p:sldId id="350" r:id="rId62"/>
    <p:sldId id="314" r:id="rId63"/>
    <p:sldId id="315" r:id="rId64"/>
    <p:sldId id="351" r:id="rId65"/>
    <p:sldId id="352" r:id="rId66"/>
    <p:sldId id="267" r:id="rId67"/>
    <p:sldId id="326" r:id="rId68"/>
    <p:sldId id="327" r:id="rId69"/>
    <p:sldId id="347" r:id="rId70"/>
  </p:sldIdLst>
  <p:sldSz cx="9144000" cy="6858000" type="screen4x3"/>
  <p:notesSz cx="6669088" cy="9926638"/>
  <p:embeddedFontLst>
    <p:embeddedFont>
      <p:font typeface="Meiryo UI" panose="020B0604030504040204" pitchFamily="50" charset="-128"/>
      <p:regular r:id="rId73"/>
      <p:bold r:id="rId74"/>
      <p:italic r:id="rId75"/>
      <p:boldItalic r:id="rId76"/>
    </p:embeddedFont>
    <p:embeddedFont>
      <p:font typeface="メイリオ" panose="020B0604030504040204" pitchFamily="50" charset="-128"/>
      <p:regular r:id="rId77"/>
      <p:bold r:id="rId78"/>
      <p:italic r:id="rId79"/>
      <p:boldItalic r:id="rId80"/>
    </p:embeddedFont>
    <p:embeddedFont>
      <p:font typeface="Cambria" panose="02040503050406030204" pitchFamily="18" charset="0"/>
      <p:regular r:id="rId81"/>
      <p:bold r:id="rId82"/>
      <p:italic r:id="rId83"/>
      <p:boldItalic r:id="rId8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880"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FF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autoAdjust="0"/>
  </p:normalViewPr>
  <p:slideViewPr>
    <p:cSldViewPr snapToGrid="0">
      <p:cViewPr varScale="1">
        <p:scale>
          <a:sx n="116" d="100"/>
          <a:sy n="116" d="100"/>
        </p:scale>
        <p:origin x="1422" y="96"/>
      </p:cViewPr>
      <p:guideLst>
        <p:guide pos="2880"/>
        <p:guide orient="horz" pos="2160"/>
      </p:guideLst>
    </p:cSldViewPr>
  </p:slideViewPr>
  <p:outlineViewPr>
    <p:cViewPr>
      <p:scale>
        <a:sx n="33" d="100"/>
        <a:sy n="33" d="100"/>
      </p:scale>
      <p:origin x="0" y="-42000"/>
    </p:cViewPr>
  </p:outlineViewPr>
  <p:notesTextViewPr>
    <p:cViewPr>
      <p:scale>
        <a:sx n="1" d="1"/>
        <a:sy n="1" d="1"/>
      </p:scale>
      <p:origin x="0" y="0"/>
    </p:cViewPr>
  </p:notesTextViewPr>
  <p:sorterViewPr>
    <p:cViewPr>
      <p:scale>
        <a:sx n="100" d="100"/>
        <a:sy n="100" d="100"/>
      </p:scale>
      <p:origin x="0" y="-6990"/>
    </p:cViewPr>
  </p:sorterViewPr>
  <p:notesViewPr>
    <p:cSldViewPr snapToGrid="0">
      <p:cViewPr varScale="1">
        <p:scale>
          <a:sx n="81" d="100"/>
          <a:sy n="81" d="100"/>
        </p:scale>
        <p:origin x="3942" y="108"/>
      </p:cViewPr>
      <p:guideLst>
        <p:guide orient="horz" pos="3126"/>
        <p:guide pos="210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12.fntdata"/><Relationship Id="rId89" Type="http://schemas.microsoft.com/office/2015/10/relationships/revisionInfo" Target="revisionInfo.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2.fntdata"/><Relationship Id="rId79" Type="http://schemas.openxmlformats.org/officeDocument/2006/relationships/font" Target="fonts/font7.fntdata"/><Relationship Id="rId5" Type="http://schemas.openxmlformats.org/officeDocument/2006/relationships/slide" Target="slides/slid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font" Target="fonts/font5.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80" Type="http://schemas.openxmlformats.org/officeDocument/2006/relationships/font" Target="fonts/font8.fntdata"/><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font" Target="fonts/font3.fntdata"/><Relationship Id="rId83" Type="http://schemas.openxmlformats.org/officeDocument/2006/relationships/font" Target="fonts/font11.fntdata"/><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4.fntdata"/><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font" Target="fonts/font10.fntdata"/><Relationship Id="rId19"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96816" y="299049"/>
            <a:ext cx="4776716" cy="498056"/>
          </a:xfrm>
          <a:prstGeom prst="rect">
            <a:avLst/>
          </a:prstGeom>
        </p:spPr>
        <p:txBody>
          <a:bodyPr vert="horz" lIns="91440" tIns="45720" rIns="91440" bIns="45720" rtlCol="0"/>
          <a:lstStyle>
            <a:lvl1pPr algn="l" latinLnBrk="0">
              <a:defRPr kumimoji="1" lang="ja-JP" sz="1200"/>
            </a:lvl1pPr>
          </a:lstStyle>
          <a:p>
            <a:r>
              <a:rPr kumimoji="1" lang="zh-CN" altLang="en-US" sz="1050" dirty="0">
                <a:latin typeface="ヒラギノ丸ゴ ProN W4" pitchFamily="34" charset="-128"/>
                <a:ea typeface="ヒラギノ丸ゴ ProN W4" pitchFamily="34" charset="-128"/>
              </a:rPr>
              <a:t>大東文化大学 日本文学会 秋季大会講演（</a:t>
            </a:r>
            <a:r>
              <a:rPr kumimoji="1" lang="en-US" altLang="zh-CN" sz="1050" dirty="0">
                <a:latin typeface="ヒラギノ丸ゴ ProN W4" pitchFamily="34" charset="-128"/>
                <a:ea typeface="ヒラギノ丸ゴ ProN W4" pitchFamily="34" charset="-128"/>
              </a:rPr>
              <a:t>2017/10/24</a:t>
            </a:r>
            <a:r>
              <a:rPr kumimoji="1" lang="zh-CN" altLang="en-US" sz="1050" dirty="0">
                <a:latin typeface="ヒラギノ丸ゴ ProN W4" pitchFamily="34" charset="-128"/>
                <a:ea typeface="ヒラギノ丸ゴ ProN W4" pitchFamily="34" charset="-128"/>
              </a:rPr>
              <a:t>）</a:t>
            </a:r>
            <a:endParaRPr kumimoji="1" lang="ja-JP" sz="1050" dirty="0">
              <a:latin typeface="ヒラギノ丸ゴ ProN W4" pitchFamily="34" charset="-128"/>
              <a:ea typeface="ヒラギノ丸ゴ ProN W4" pitchFamily="34" charset="-128"/>
            </a:endParaRPr>
          </a:p>
        </p:txBody>
      </p:sp>
      <p:sp>
        <p:nvSpPr>
          <p:cNvPr id="3" name="スライド番号プレースホルダー 2">
            <a:extLst>
              <a:ext uri="{FF2B5EF4-FFF2-40B4-BE49-F238E27FC236}">
                <a16:creationId xmlns:a16="http://schemas.microsoft.com/office/drawing/2014/main" id="{B88CC617-78E4-4AA4-A6C2-9E7FAA5F0EEC}"/>
              </a:ext>
            </a:extLst>
          </p:cNvPr>
          <p:cNvSpPr>
            <a:spLocks noGrp="1"/>
          </p:cNvSpPr>
          <p:nvPr>
            <p:ph type="sldNum" sz="quarter" idx="3"/>
          </p:nvPr>
        </p:nvSpPr>
        <p:spPr>
          <a:xfrm>
            <a:off x="3315113" y="9192243"/>
            <a:ext cx="2889250" cy="496888"/>
          </a:xfrm>
          <a:prstGeom prst="rect">
            <a:avLst/>
          </a:prstGeom>
        </p:spPr>
        <p:txBody>
          <a:bodyPr vert="horz" lIns="91440" tIns="45720" rIns="91440" bIns="45720" rtlCol="0" anchor="b"/>
          <a:lstStyle>
            <a:lvl1pPr algn="r">
              <a:defRPr sz="1200"/>
            </a:lvl1pPr>
          </a:lstStyle>
          <a:p>
            <a:fld id="{19E72E7A-6634-4CE5-A7FC-109D7E6A150D}" type="slidenum">
              <a:rPr kumimoji="1" lang="ja-JP" altLang="en-US" smtClean="0"/>
              <a:t>‹#›</a:t>
            </a:fld>
            <a:endParaRPr kumimoji="1" lang="ja-JP" altLang="en-US"/>
          </a:p>
        </p:txBody>
      </p:sp>
    </p:spTree>
    <p:extLst>
      <p:ext uri="{BB962C8B-B14F-4D97-AF65-F5344CB8AC3E}">
        <p14:creationId xmlns:p14="http://schemas.microsoft.com/office/powerpoint/2010/main" val="4010594369"/>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889938" cy="498056"/>
          </a:xfrm>
          <a:prstGeom prst="rect">
            <a:avLst/>
          </a:prstGeom>
        </p:spPr>
        <p:txBody>
          <a:bodyPr vert="horz" lIns="91440" tIns="45720" rIns="91440" bIns="45720" rtlCol="0"/>
          <a:lstStyle>
            <a:lvl1pPr algn="l" latinLnBrk="0">
              <a:defRPr kumimoji="1" lang="ja-JP" sz="1200">
                <a:ea typeface="Meiryo UI" panose="020B0604030504040204" pitchFamily="50" charset="-128"/>
              </a:defRPr>
            </a:lvl1pPr>
          </a:lstStyle>
          <a:p>
            <a:r>
              <a:rPr lang="zh-CN" altLang="en-US"/>
              <a:t>大東文化大学 日本文学会 秋季大会講演（</a:t>
            </a:r>
            <a:r>
              <a:rPr lang="en-US" altLang="zh-CN" dirty="0"/>
              <a:t>2017/10/24</a:t>
            </a:r>
            <a:r>
              <a:rPr lang="zh-CN" altLang="en-US"/>
              <a:t>）</a:t>
            </a:r>
            <a:endParaRPr lang="ja-JP" altLang="en-US" dirty="0"/>
          </a:p>
        </p:txBody>
      </p:sp>
      <p:sp>
        <p:nvSpPr>
          <p:cNvPr id="3" name="日付プレースホルダー 2"/>
          <p:cNvSpPr>
            <a:spLocks noGrp="1"/>
          </p:cNvSpPr>
          <p:nvPr>
            <p:ph type="dt" idx="1"/>
          </p:nvPr>
        </p:nvSpPr>
        <p:spPr>
          <a:xfrm>
            <a:off x="3777607" y="0"/>
            <a:ext cx="2889938" cy="498056"/>
          </a:xfrm>
          <a:prstGeom prst="rect">
            <a:avLst/>
          </a:prstGeom>
        </p:spPr>
        <p:txBody>
          <a:bodyPr vert="horz" lIns="91440" tIns="45720" rIns="91440" bIns="45720" rtlCol="0"/>
          <a:lstStyle>
            <a:lvl1pPr algn="r" latinLnBrk="0">
              <a:defRPr kumimoji="1" lang="ja-JP" sz="1200">
                <a:ea typeface="Meiryo UI" panose="020B0604030504040204" pitchFamily="50" charset="-128"/>
              </a:defRPr>
            </a:lvl1pPr>
          </a:lstStyle>
          <a:p>
            <a:fld id="{1F89424F-BB59-4F4E-9822-4CA3E770FFD2}" type="datetimeFigureOut">
              <a:rPr lang="en-US" altLang="ja-JP" smtClean="0"/>
              <a:pPr/>
              <a:t>10/25/2017</a:t>
            </a:fld>
            <a:endParaRPr lang="ja-JP" altLang="en-US" dirty="0"/>
          </a:p>
        </p:txBody>
      </p:sp>
      <p:sp>
        <p:nvSpPr>
          <p:cNvPr id="4" name="スライド イメージ プレースホルダー 3"/>
          <p:cNvSpPr>
            <a:spLocks noGrp="1" noRot="1" noChangeAspect="1"/>
          </p:cNvSpPr>
          <p:nvPr>
            <p:ph type="sldImg" idx="2"/>
          </p:nvPr>
        </p:nvSpPr>
        <p:spPr>
          <a:xfrm>
            <a:off x="1101725" y="1241425"/>
            <a:ext cx="4465638" cy="3349625"/>
          </a:xfrm>
          <a:prstGeom prst="rect">
            <a:avLst/>
          </a:prstGeom>
          <a:noFill/>
          <a:ln w="12700">
            <a:solidFill>
              <a:prstClr val="black"/>
            </a:solidFill>
          </a:ln>
        </p:spPr>
        <p:txBody>
          <a:bodyPr vert="horz" lIns="91440" tIns="45720" rIns="91440" bIns="45720" rtlCol="0" anchor="ctr"/>
          <a:lstStyle/>
          <a:p>
            <a:endParaRPr kumimoji="1" lang="ja-JP" dirty="0"/>
          </a:p>
        </p:txBody>
      </p:sp>
      <p:sp>
        <p:nvSpPr>
          <p:cNvPr id="5" name="ノート プレースホルダー 4"/>
          <p:cNvSpPr>
            <a:spLocks noGrp="1"/>
          </p:cNvSpPr>
          <p:nvPr>
            <p:ph type="body" sz="quarter" idx="3"/>
          </p:nvPr>
        </p:nvSpPr>
        <p:spPr>
          <a:xfrm>
            <a:off x="666909" y="4777195"/>
            <a:ext cx="5335270" cy="3350240"/>
          </a:xfrm>
          <a:prstGeom prst="rect">
            <a:avLst/>
          </a:prstGeom>
        </p:spPr>
        <p:txBody>
          <a:bodyPr vert="horz" lIns="91440" tIns="45720" rIns="91440" bIns="45720" rtlCol="0"/>
          <a:lstStyle/>
          <a:p>
            <a:pPr lvl="0"/>
            <a:r>
              <a:rPr kumimoji="1" lang="ja-JP" dirty="0"/>
              <a:t>マスター テキストのスタイルを編集するには、ここをクリック</a:t>
            </a:r>
          </a:p>
          <a:p>
            <a:pPr lvl="1"/>
            <a:r>
              <a:rPr kumimoji="1" lang="ja-JP" dirty="0"/>
              <a:t>第 2 レベル</a:t>
            </a:r>
          </a:p>
          <a:p>
            <a:pPr lvl="2"/>
            <a:r>
              <a:rPr kumimoji="1" lang="ja-JP" dirty="0"/>
              <a:t>第 3 レベル</a:t>
            </a:r>
          </a:p>
          <a:p>
            <a:pPr lvl="3"/>
            <a:r>
              <a:rPr kumimoji="1" lang="ja-JP" dirty="0"/>
              <a:t>第 4 レベル</a:t>
            </a:r>
          </a:p>
          <a:p>
            <a:pPr lvl="4"/>
            <a:r>
              <a:rPr kumimoji="1" lang="ja-JP" dirty="0"/>
              <a:t>第 5 レベル</a:t>
            </a:r>
          </a:p>
        </p:txBody>
      </p:sp>
      <p:sp>
        <p:nvSpPr>
          <p:cNvPr id="6" name="フッター プレースホルダー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latinLnBrk="0">
              <a:defRPr kumimoji="1" lang="ja-JP" sz="1200">
                <a:ea typeface="Meiryo UI" panose="020B0604030504040204"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latinLnBrk="0">
              <a:defRPr kumimoji="1" lang="ja-JP" sz="1200">
                <a:ea typeface="Meiryo UI" panose="020B0604030504040204" pitchFamily="50" charset="-128"/>
              </a:defRPr>
            </a:lvl1pPr>
          </a:lstStyle>
          <a:p>
            <a:fld id="{68322CDD-9D6C-4F63-9EC2-648226624108}" type="slidenum">
              <a:rPr lang="en-US" altLang="ja-JP" smtClean="0"/>
              <a:pPr/>
              <a:t>‹#›</a:t>
            </a:fld>
            <a:endParaRPr lang="en-US" altLang="ja-JP" dirty="0"/>
          </a:p>
        </p:txBody>
      </p:sp>
    </p:spTree>
    <p:extLst>
      <p:ext uri="{BB962C8B-B14F-4D97-AF65-F5344CB8AC3E}">
        <p14:creationId xmlns:p14="http://schemas.microsoft.com/office/powerpoint/2010/main" val="851026550"/>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kumimoji="1" lang="ja-JP" sz="1200" kern="1200">
        <a:solidFill>
          <a:schemeClr val="tx1"/>
        </a:solidFill>
        <a:latin typeface="+mn-lt"/>
        <a:ea typeface="Meiryo UI" panose="020B0604030504040204" pitchFamily="50" charset="-128"/>
        <a:cs typeface="+mn-cs"/>
      </a:defRPr>
    </a:lvl1pPr>
    <a:lvl2pPr marL="457200" algn="l" defTabSz="914400" rtl="0" eaLnBrk="1" latinLnBrk="0" hangingPunct="1">
      <a:defRPr kumimoji="1" lang="ja-JP" sz="1200" kern="1200">
        <a:solidFill>
          <a:schemeClr val="tx1"/>
        </a:solidFill>
        <a:latin typeface="+mn-lt"/>
        <a:ea typeface="Meiryo UI" panose="020B0604030504040204" pitchFamily="50" charset="-128"/>
        <a:cs typeface="+mn-cs"/>
      </a:defRPr>
    </a:lvl2pPr>
    <a:lvl3pPr marL="914400" algn="l" defTabSz="914400" rtl="0" eaLnBrk="1" latinLnBrk="0" hangingPunct="1">
      <a:defRPr kumimoji="1" lang="ja-JP" sz="1200" kern="1200">
        <a:solidFill>
          <a:schemeClr val="tx1"/>
        </a:solidFill>
        <a:latin typeface="+mn-lt"/>
        <a:ea typeface="Meiryo UI" panose="020B0604030504040204" pitchFamily="50" charset="-128"/>
        <a:cs typeface="+mn-cs"/>
      </a:defRPr>
    </a:lvl3pPr>
    <a:lvl4pPr marL="1371600" algn="l" defTabSz="914400" rtl="0" eaLnBrk="1" latinLnBrk="0" hangingPunct="1">
      <a:defRPr kumimoji="1" lang="ja-JP" sz="1200" kern="1200">
        <a:solidFill>
          <a:schemeClr val="tx1"/>
        </a:solidFill>
        <a:latin typeface="+mn-lt"/>
        <a:ea typeface="Meiryo UI" panose="020B0604030504040204" pitchFamily="50" charset="-128"/>
        <a:cs typeface="+mn-cs"/>
      </a:defRPr>
    </a:lvl4pPr>
    <a:lvl5pPr marL="1828800" algn="l" defTabSz="914400" rtl="0" eaLnBrk="1" latinLnBrk="0" hangingPunct="1">
      <a:defRPr kumimoji="1" lang="ja-JP" sz="1200" kern="1200">
        <a:solidFill>
          <a:schemeClr val="tx1"/>
        </a:solidFill>
        <a:latin typeface="+mn-lt"/>
        <a:ea typeface="Meiryo UI" panose="020B0604030504040204" pitchFamily="50" charset="-128"/>
        <a:cs typeface="+mn-cs"/>
      </a:defRPr>
    </a:lvl5pPr>
    <a:lvl6pPr marL="2286000" algn="l" defTabSz="914400" rtl="0" eaLnBrk="1" latinLnBrk="0" hangingPunct="1">
      <a:defRPr kumimoji="1" lang="ja-JP" sz="1200" kern="1200">
        <a:solidFill>
          <a:schemeClr val="tx1"/>
        </a:solidFill>
        <a:latin typeface="+mn-lt"/>
        <a:ea typeface="+mn-ea"/>
        <a:cs typeface="+mn-cs"/>
      </a:defRPr>
    </a:lvl6pPr>
    <a:lvl7pPr marL="2743200" algn="l" defTabSz="914400" rtl="0" eaLnBrk="1" latinLnBrk="0" hangingPunct="1">
      <a:defRPr kumimoji="1" lang="ja-JP" sz="1200" kern="1200">
        <a:solidFill>
          <a:schemeClr val="tx1"/>
        </a:solidFill>
        <a:latin typeface="+mn-lt"/>
        <a:ea typeface="+mn-ea"/>
        <a:cs typeface="+mn-cs"/>
      </a:defRPr>
    </a:lvl7pPr>
    <a:lvl8pPr marL="3200400" algn="l" defTabSz="914400" rtl="0" eaLnBrk="1" latinLnBrk="0" hangingPunct="1">
      <a:defRPr kumimoji="1" lang="ja-JP" sz="1200" kern="1200">
        <a:solidFill>
          <a:schemeClr val="tx1"/>
        </a:solidFill>
        <a:latin typeface="+mn-lt"/>
        <a:ea typeface="+mn-ea"/>
        <a:cs typeface="+mn-cs"/>
      </a:defRPr>
    </a:lvl8pPr>
    <a:lvl9pPr marL="3657600" algn="l" defTabSz="914400" rtl="0" eaLnBrk="1" latinLnBrk="0" hangingPunct="1">
      <a:defRPr kumimoji="1" lang="ja-JP"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5" name="ヘッダー プレースホルダー 4"/>
          <p:cNvSpPr>
            <a:spLocks noGrp="1"/>
          </p:cNvSpPr>
          <p:nvPr>
            <p:ph type="hdr" sz="quarter" idx="11"/>
          </p:nvPr>
        </p:nvSpPr>
        <p:spPr/>
        <p:txBody>
          <a:bodyPr/>
          <a:lstStyle/>
          <a:p>
            <a:r>
              <a:rPr lang="zh-CN" altLang="en-US"/>
              <a:t>大東文化大学 日本文学会 秋季大会講演（</a:t>
            </a:r>
            <a:r>
              <a:rPr lang="en-US" altLang="zh-CN" dirty="0"/>
              <a:t>2017/10/24</a:t>
            </a:r>
            <a:r>
              <a:rPr lang="zh-CN" altLang="en-US"/>
              <a:t>）</a:t>
            </a:r>
            <a:endParaRPr lang="ja-JP" altLang="en-US" dirty="0"/>
          </a:p>
        </p:txBody>
      </p:sp>
    </p:spTree>
    <p:extLst>
      <p:ext uri="{BB962C8B-B14F-4D97-AF65-F5344CB8AC3E}">
        <p14:creationId xmlns:p14="http://schemas.microsoft.com/office/powerpoint/2010/main" val="3696659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r>
              <a:rPr lang="zh-CN" altLang="en-US"/>
              <a:t>大東文化大学 日本文学会 秋季大会講演（</a:t>
            </a:r>
            <a:r>
              <a:rPr lang="en-US" altLang="zh-CN" dirty="0"/>
              <a:t>2017/10/24</a:t>
            </a:r>
            <a:r>
              <a:rPr lang="zh-CN" altLang="en-US"/>
              <a:t>）</a:t>
            </a:r>
            <a:endParaRPr lang="ja-JP" altLang="en-US" dirty="0"/>
          </a:p>
        </p:txBody>
      </p:sp>
    </p:spTree>
    <p:extLst>
      <p:ext uri="{BB962C8B-B14F-4D97-AF65-F5344CB8AC3E}">
        <p14:creationId xmlns:p14="http://schemas.microsoft.com/office/powerpoint/2010/main" val="41794382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800100" y="2606040"/>
            <a:ext cx="7543800" cy="2743200"/>
          </a:xfrm>
        </p:spPr>
        <p:txBody>
          <a:bodyPr anchor="b">
            <a:normAutofit/>
          </a:bodyPr>
          <a:lstStyle>
            <a:lvl1pPr algn="l" latinLnBrk="0">
              <a:lnSpc>
                <a:spcPct val="80000"/>
              </a:lnSpc>
              <a:defRPr kumimoji="1" lang="ja-JP" sz="4050">
                <a:solidFill>
                  <a:schemeClr val="tx1"/>
                </a:solidFill>
                <a:effectLst>
                  <a:outerShdw blurRad="38100" dist="25400" dir="18900000" algn="bl" rotWithShape="0">
                    <a:schemeClr val="bg1">
                      <a:alpha val="80000"/>
                    </a:schemeClr>
                  </a:outerShdw>
                </a:effectLst>
              </a:defRPr>
            </a:lvl1pPr>
          </a:lstStyle>
          <a:p>
            <a:r>
              <a:rPr kumimoji="1" lang="ja-JP" altLang="en-US"/>
              <a:t>マスター タイトルの書式設定</a:t>
            </a:r>
            <a:endParaRPr kumimoji="1" lang="ja-JP" dirty="0"/>
          </a:p>
        </p:txBody>
      </p:sp>
      <p:sp>
        <p:nvSpPr>
          <p:cNvPr id="3" name="サブタイトル 2"/>
          <p:cNvSpPr>
            <a:spLocks noGrp="1"/>
          </p:cNvSpPr>
          <p:nvPr>
            <p:ph type="subTitle" idx="1"/>
          </p:nvPr>
        </p:nvSpPr>
        <p:spPr>
          <a:xfrm>
            <a:off x="800100" y="5360437"/>
            <a:ext cx="7543800" cy="365760"/>
          </a:xfrm>
        </p:spPr>
        <p:txBody>
          <a:bodyPr>
            <a:normAutofit/>
          </a:bodyPr>
          <a:lstStyle>
            <a:lvl1pPr marL="0" indent="0" algn="l" latinLnBrk="0">
              <a:spcBef>
                <a:spcPts val="0"/>
              </a:spcBef>
              <a:buNone/>
              <a:defRPr kumimoji="1" lang="ja-JP" sz="1350" b="1" cap="all" baseline="0">
                <a:solidFill>
                  <a:schemeClr val="accent1"/>
                </a:solidFill>
                <a:effectLst/>
              </a:defRPr>
            </a:lvl1pPr>
            <a:lvl2pPr marL="342900" indent="0" algn="ctr" latinLnBrk="0">
              <a:buNone/>
              <a:defRPr kumimoji="1" lang="ja-JP" sz="1500"/>
            </a:lvl2pPr>
            <a:lvl3pPr marL="685800" indent="0" algn="ctr" latinLnBrk="0">
              <a:buNone/>
              <a:defRPr kumimoji="1" lang="ja-JP" sz="1350"/>
            </a:lvl3pPr>
            <a:lvl4pPr marL="1028700" indent="0" algn="ctr" latinLnBrk="0">
              <a:buNone/>
              <a:defRPr kumimoji="1" lang="ja-JP" sz="1200"/>
            </a:lvl4pPr>
            <a:lvl5pPr marL="1371600" indent="0" algn="ctr" latinLnBrk="0">
              <a:buNone/>
              <a:defRPr kumimoji="1" lang="ja-JP" sz="1200"/>
            </a:lvl5pPr>
            <a:lvl6pPr marL="1714500" indent="0" algn="ctr" latinLnBrk="0">
              <a:buNone/>
              <a:defRPr kumimoji="1" lang="ja-JP" sz="1200"/>
            </a:lvl6pPr>
            <a:lvl7pPr marL="2057400" indent="0" algn="ctr" latinLnBrk="0">
              <a:buNone/>
              <a:defRPr kumimoji="1" lang="ja-JP" sz="1200"/>
            </a:lvl7pPr>
            <a:lvl8pPr marL="2400300" indent="0" algn="ctr" latinLnBrk="0">
              <a:buNone/>
              <a:defRPr kumimoji="1" lang="ja-JP" sz="1200"/>
            </a:lvl8pPr>
            <a:lvl9pPr marL="2743200" indent="0" algn="ctr" latinLnBrk="0">
              <a:buNone/>
              <a:defRPr kumimoji="1" lang="ja-JP" sz="1200"/>
            </a:lvl9pPr>
          </a:lstStyle>
          <a:p>
            <a:r>
              <a:rPr kumimoji="1" lang="ja-JP" altLang="en-US"/>
              <a:t>マスター サブタイトルの書式設定</a:t>
            </a:r>
            <a:endParaRPr kumimoji="1" lang="ja-JP" dirty="0"/>
          </a:p>
        </p:txBody>
      </p:sp>
      <p:sp>
        <p:nvSpPr>
          <p:cNvPr id="8" name="長方形 7"/>
          <p:cNvSpPr/>
          <p:nvPr userDrawn="1"/>
        </p:nvSpPr>
        <p:spPr>
          <a:xfrm>
            <a:off x="0" y="5888736"/>
            <a:ext cx="9144000" cy="109728"/>
          </a:xfrm>
          <a:prstGeom prst="rect">
            <a:avLst/>
          </a:prstGeom>
          <a:ln>
            <a:noFill/>
          </a:ln>
          <a:effectLst>
            <a:outerShdw blurRad="25400" dist="254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ea typeface="Meiryo UI" panose="020B0604030504040204" pitchFamily="50" charset="-128"/>
            </a:endParaRPr>
          </a:p>
        </p:txBody>
      </p:sp>
      <p:sp>
        <p:nvSpPr>
          <p:cNvPr id="9" name="長方形 8"/>
          <p:cNvSpPr/>
          <p:nvPr userDrawn="1"/>
        </p:nvSpPr>
        <p:spPr>
          <a:xfrm>
            <a:off x="0" y="5888736"/>
            <a:ext cx="9144000" cy="109728"/>
          </a:xfrm>
          <a:prstGeom prst="rect">
            <a:avLst/>
          </a:prstGeom>
          <a:ln>
            <a:noFill/>
          </a:ln>
          <a:effectLst>
            <a:innerShdw blurRad="25400" dist="12700" dir="162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ea typeface="Meiryo UI" panose="020B0604030504040204" pitchFamily="50" charset="-128"/>
            </a:endParaRPr>
          </a:p>
        </p:txBody>
      </p: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endParaRPr kumimoji="1" lang="ja-JP" dirty="0"/>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dirty="0"/>
          </a:p>
        </p:txBody>
      </p:sp>
      <p:sp>
        <p:nvSpPr>
          <p:cNvPr id="4" name="日付プレースホルダー 3"/>
          <p:cNvSpPr>
            <a:spLocks noGrp="1"/>
          </p:cNvSpPr>
          <p:nvPr>
            <p:ph type="dt" sz="half" idx="10"/>
          </p:nvPr>
        </p:nvSpPr>
        <p:spPr/>
        <p:txBody>
          <a:bodyPr/>
          <a:lstStyle/>
          <a:p>
            <a:endParaRPr kumimoji="1" lang="ja-JP" dirty="0"/>
          </a:p>
        </p:txBody>
      </p:sp>
      <p:sp>
        <p:nvSpPr>
          <p:cNvPr id="5" name="フッター プレースホルダー 4"/>
          <p:cNvSpPr>
            <a:spLocks noGrp="1"/>
          </p:cNvSpPr>
          <p:nvPr>
            <p:ph type="ftr" sz="quarter" idx="11"/>
          </p:nvPr>
        </p:nvSpPr>
        <p:spPr/>
        <p:txBody>
          <a:bodyPr/>
          <a:lstStyle/>
          <a:p>
            <a:endParaRPr kumimoji="1" lang="ja-JP" dirty="0"/>
          </a:p>
        </p:txBody>
      </p:sp>
      <p:sp>
        <p:nvSpPr>
          <p:cNvPr id="6" name="スライド番号プレースホルダー 5"/>
          <p:cNvSpPr>
            <a:spLocks noGrp="1"/>
          </p:cNvSpPr>
          <p:nvPr>
            <p:ph type="sldNum" sz="quarter" idx="12"/>
          </p:nvPr>
        </p:nvSpPr>
        <p:spPr/>
        <p:txBody>
          <a:bodyPr/>
          <a:lstStyle/>
          <a:p>
            <a:fld id="{E31375A4-56A4-47D6-9801-1991572033F7}" type="slidenum">
              <a:t>‹#›</a:t>
            </a:fld>
            <a:endParaRPr kumimoji="1" lang="ja-JP" dirty="0"/>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43750" y="382231"/>
            <a:ext cx="1028700" cy="5561369"/>
          </a:xfrm>
        </p:spPr>
        <p:txBody>
          <a:bodyPr vert="eaVert"/>
          <a:lstStyle/>
          <a:p>
            <a:r>
              <a:rPr kumimoji="1" lang="ja-JP" altLang="en-US"/>
              <a:t>マスター タイトルの書式設定</a:t>
            </a:r>
            <a:endParaRPr kumimoji="1" lang="ja-JP" dirty="0"/>
          </a:p>
        </p:txBody>
      </p:sp>
      <p:sp>
        <p:nvSpPr>
          <p:cNvPr id="3" name="縦書きテキスト プレースホルダー 2"/>
          <p:cNvSpPr>
            <a:spLocks noGrp="1"/>
          </p:cNvSpPr>
          <p:nvPr>
            <p:ph type="body" orient="vert" idx="1"/>
          </p:nvPr>
        </p:nvSpPr>
        <p:spPr>
          <a:xfrm>
            <a:off x="971550" y="382230"/>
            <a:ext cx="5897880" cy="5561370"/>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dirty="0"/>
          </a:p>
        </p:txBody>
      </p:sp>
      <p:sp>
        <p:nvSpPr>
          <p:cNvPr id="4" name="日付プレースホルダー 3"/>
          <p:cNvSpPr>
            <a:spLocks noGrp="1"/>
          </p:cNvSpPr>
          <p:nvPr>
            <p:ph type="dt" sz="half" idx="10"/>
          </p:nvPr>
        </p:nvSpPr>
        <p:spPr/>
        <p:txBody>
          <a:bodyPr/>
          <a:lstStyle/>
          <a:p>
            <a:endParaRPr kumimoji="1" lang="ja-JP" dirty="0"/>
          </a:p>
        </p:txBody>
      </p:sp>
      <p:sp>
        <p:nvSpPr>
          <p:cNvPr id="5" name="フッター プレースホルダー 4"/>
          <p:cNvSpPr>
            <a:spLocks noGrp="1"/>
          </p:cNvSpPr>
          <p:nvPr>
            <p:ph type="ftr" sz="quarter" idx="11"/>
          </p:nvPr>
        </p:nvSpPr>
        <p:spPr/>
        <p:txBody>
          <a:bodyPr/>
          <a:lstStyle/>
          <a:p>
            <a:endParaRPr kumimoji="1" lang="ja-JP" dirty="0"/>
          </a:p>
        </p:txBody>
      </p:sp>
      <p:sp>
        <p:nvSpPr>
          <p:cNvPr id="6" name="スライド番号プレースホルダー 5"/>
          <p:cNvSpPr>
            <a:spLocks noGrp="1"/>
          </p:cNvSpPr>
          <p:nvPr>
            <p:ph type="sldNum" sz="quarter" idx="12"/>
          </p:nvPr>
        </p:nvSpPr>
        <p:spPr/>
        <p:txBody>
          <a:bodyPr/>
          <a:lstStyle/>
          <a:p>
            <a:fld id="{E31375A4-56A4-47D6-9801-1991572033F7}" type="slidenum">
              <a:t>‹#›</a:t>
            </a:fld>
            <a:endParaRPr kumimoji="1" lang="ja-JP" dirty="0"/>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endParaRPr kumimoji="1" lang="ja-JP" dirty="0"/>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dirty="0"/>
          </a:p>
        </p:txBody>
      </p:sp>
      <p:sp>
        <p:nvSpPr>
          <p:cNvPr id="4" name="日付プレースホルダー 3"/>
          <p:cNvSpPr>
            <a:spLocks noGrp="1"/>
          </p:cNvSpPr>
          <p:nvPr>
            <p:ph type="dt" sz="half" idx="10"/>
          </p:nvPr>
        </p:nvSpPr>
        <p:spPr/>
        <p:txBody>
          <a:bodyPr/>
          <a:lstStyle/>
          <a:p>
            <a:endParaRPr kumimoji="1" lang="ja-JP" dirty="0"/>
          </a:p>
        </p:txBody>
      </p:sp>
      <p:sp>
        <p:nvSpPr>
          <p:cNvPr id="5" name="フッター プレースホルダー 4"/>
          <p:cNvSpPr>
            <a:spLocks noGrp="1"/>
          </p:cNvSpPr>
          <p:nvPr>
            <p:ph type="ftr" sz="quarter" idx="11"/>
          </p:nvPr>
        </p:nvSpPr>
        <p:spPr/>
        <p:txBody>
          <a:bodyPr/>
          <a:lstStyle/>
          <a:p>
            <a:endParaRPr kumimoji="1" lang="ja-JP" dirty="0"/>
          </a:p>
        </p:txBody>
      </p:sp>
      <p:sp>
        <p:nvSpPr>
          <p:cNvPr id="6" name="スライド番号プレースホルダー 5"/>
          <p:cNvSpPr>
            <a:spLocks noGrp="1"/>
          </p:cNvSpPr>
          <p:nvPr>
            <p:ph type="sldNum" sz="quarter" idx="12"/>
          </p:nvPr>
        </p:nvSpPr>
        <p:spPr/>
        <p:txBody>
          <a:bodyPr/>
          <a:lstStyle/>
          <a:p>
            <a:fld id="{E31375A4-56A4-47D6-9801-1991572033F7}" type="slidenum">
              <a:t>‹#›</a:t>
            </a:fld>
            <a:endParaRPr kumimoji="1" lang="ja-JP" dirty="0"/>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pic>
        <p:nvPicPr>
          <p:cNvPr id="8" name="図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hidden">
          <a:xfrm>
            <a:off x="5815305" y="283"/>
            <a:ext cx="3326788" cy="6856286"/>
          </a:xfrm>
          <a:prstGeom prst="rect">
            <a:avLst/>
          </a:prstGeom>
        </p:spPr>
      </p:pic>
      <p:sp>
        <p:nvSpPr>
          <p:cNvPr id="2" name="タイトル 1"/>
          <p:cNvSpPr>
            <a:spLocks noGrp="1"/>
          </p:cNvSpPr>
          <p:nvPr>
            <p:ph type="title"/>
          </p:nvPr>
        </p:nvSpPr>
        <p:spPr>
          <a:xfrm>
            <a:off x="800100" y="1565829"/>
            <a:ext cx="4457700" cy="4114800"/>
          </a:xfrm>
        </p:spPr>
        <p:txBody>
          <a:bodyPr anchor="b">
            <a:normAutofit/>
          </a:bodyPr>
          <a:lstStyle>
            <a:lvl1pPr latinLnBrk="0">
              <a:lnSpc>
                <a:spcPct val="80000"/>
              </a:lnSpc>
              <a:defRPr kumimoji="1" lang="ja-JP" sz="3300">
                <a:effectLst>
                  <a:outerShdw blurRad="38100" dist="25400" dir="18900000" algn="bl" rotWithShape="0">
                    <a:schemeClr val="bg1">
                      <a:alpha val="80000"/>
                    </a:schemeClr>
                  </a:outerShdw>
                </a:effectLst>
              </a:defRPr>
            </a:lvl1pPr>
          </a:lstStyle>
          <a:p>
            <a:r>
              <a:rPr kumimoji="1" lang="ja-JP" altLang="en-US"/>
              <a:t>マスター タイトルの書式設定</a:t>
            </a:r>
            <a:endParaRPr kumimoji="1" lang="ja-JP" dirty="0"/>
          </a:p>
        </p:txBody>
      </p:sp>
      <p:sp>
        <p:nvSpPr>
          <p:cNvPr id="3" name="テキスト プレースホルダー 2"/>
          <p:cNvSpPr>
            <a:spLocks noGrp="1"/>
          </p:cNvSpPr>
          <p:nvPr>
            <p:ph type="body" idx="1"/>
          </p:nvPr>
        </p:nvSpPr>
        <p:spPr>
          <a:xfrm>
            <a:off x="800101" y="5682344"/>
            <a:ext cx="4457700" cy="410547"/>
          </a:xfrm>
        </p:spPr>
        <p:txBody>
          <a:bodyPr>
            <a:noAutofit/>
          </a:bodyPr>
          <a:lstStyle>
            <a:lvl1pPr marL="0" indent="0" latinLnBrk="0">
              <a:spcBef>
                <a:spcPts val="0"/>
              </a:spcBef>
              <a:buNone/>
              <a:defRPr kumimoji="1" lang="ja-JP" sz="1350" b="1" cap="all" baseline="0"/>
            </a:lvl1pPr>
            <a:lvl2pPr marL="342900" indent="0" latinLnBrk="0">
              <a:buNone/>
              <a:defRPr kumimoji="1" lang="ja-JP" sz="1500"/>
            </a:lvl2pPr>
            <a:lvl3pPr marL="685800" indent="0" latinLnBrk="0">
              <a:buNone/>
              <a:defRPr kumimoji="1" lang="ja-JP" sz="1350"/>
            </a:lvl3pPr>
            <a:lvl4pPr marL="1028700" indent="0" latinLnBrk="0">
              <a:buNone/>
              <a:defRPr kumimoji="1" lang="ja-JP" sz="1200"/>
            </a:lvl4pPr>
            <a:lvl5pPr marL="1371600" indent="0" latinLnBrk="0">
              <a:buNone/>
              <a:defRPr kumimoji="1" lang="ja-JP" sz="1200"/>
            </a:lvl5pPr>
            <a:lvl6pPr marL="1714500" indent="0" latinLnBrk="0">
              <a:buNone/>
              <a:defRPr kumimoji="1" lang="ja-JP" sz="1200"/>
            </a:lvl6pPr>
            <a:lvl7pPr marL="2057400" indent="0" latinLnBrk="0">
              <a:buNone/>
              <a:defRPr kumimoji="1" lang="ja-JP" sz="1200"/>
            </a:lvl7pPr>
            <a:lvl8pPr marL="2400300" indent="0" latinLnBrk="0">
              <a:buNone/>
              <a:defRPr kumimoji="1" lang="ja-JP" sz="1200"/>
            </a:lvl8pPr>
            <a:lvl9pPr marL="2743200" indent="0" latinLnBrk="0">
              <a:buNone/>
              <a:defRPr kumimoji="1" lang="ja-JP" sz="1200"/>
            </a:lvl9pPr>
          </a:lstStyle>
          <a:p>
            <a:pPr lvl="0"/>
            <a:r>
              <a:rPr kumimoji="1" lang="ja-JP" altLang="en-US"/>
              <a:t>マスター テキストの書式設定</a:t>
            </a:r>
          </a:p>
        </p:txBody>
      </p:sp>
      <p:sp>
        <p:nvSpPr>
          <p:cNvPr id="9" name="長方形 8"/>
          <p:cNvSpPr/>
          <p:nvPr userDrawn="1"/>
        </p:nvSpPr>
        <p:spPr>
          <a:xfrm>
            <a:off x="5780313" y="0"/>
            <a:ext cx="41148"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ea typeface="Meiryo UI" panose="020B0604030504040204" pitchFamily="50" charset="-128"/>
            </a:endParaRPr>
          </a:p>
        </p:txBody>
      </p:sp>
      <p:sp>
        <p:nvSpPr>
          <p:cNvPr id="11" name="長方形 10"/>
          <p:cNvSpPr/>
          <p:nvPr userDrawn="1"/>
        </p:nvSpPr>
        <p:spPr>
          <a:xfrm>
            <a:off x="5780313" y="0"/>
            <a:ext cx="41148" cy="6858000"/>
          </a:xfrm>
          <a:prstGeom prst="rect">
            <a:avLst/>
          </a:prstGeom>
          <a:ln>
            <a:noFill/>
          </a:ln>
          <a:effectLst>
            <a:innerShdw blurRad="25400" dist="127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ea typeface="Meiryo UI" panose="020B0604030504040204" pitchFamily="50" charset="-128"/>
            </a:endParaRPr>
          </a:p>
        </p:txBody>
      </p:sp>
    </p:spTree>
    <p:extLst>
      <p:ext uri="{BB962C8B-B14F-4D97-AF65-F5344CB8AC3E}">
        <p14:creationId xmlns:p14="http://schemas.microsoft.com/office/powerpoint/2010/main" val="350677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endParaRPr kumimoji="1" lang="ja-JP" dirty="0"/>
          </a:p>
        </p:txBody>
      </p:sp>
      <p:sp>
        <p:nvSpPr>
          <p:cNvPr id="3" name="コンテンツ プレースホルダー 2"/>
          <p:cNvSpPr>
            <a:spLocks noGrp="1"/>
          </p:cNvSpPr>
          <p:nvPr>
            <p:ph sz="half" idx="1"/>
          </p:nvPr>
        </p:nvSpPr>
        <p:spPr>
          <a:xfrm>
            <a:off x="971550" y="1825626"/>
            <a:ext cx="3543300" cy="4117975"/>
          </a:xfrm>
        </p:spPr>
        <p:txBody>
          <a:bodyPr>
            <a:normAutofit/>
          </a:bodyPr>
          <a:lstStyle>
            <a:lvl1pPr latinLnBrk="0">
              <a:defRPr kumimoji="1" lang="ja-JP" sz="1500"/>
            </a:lvl1pPr>
            <a:lvl2pPr latinLnBrk="0">
              <a:defRPr kumimoji="1" lang="ja-JP" sz="1350"/>
            </a:lvl2pPr>
            <a:lvl3pPr latinLnBrk="0">
              <a:defRPr kumimoji="1" lang="ja-JP" sz="1200"/>
            </a:lvl3pPr>
            <a:lvl4pPr latinLnBrk="0">
              <a:defRPr kumimoji="1" lang="ja-JP" sz="1050"/>
            </a:lvl4pPr>
            <a:lvl5pPr latinLnBrk="0">
              <a:defRPr kumimoji="1" lang="ja-JP" sz="1050"/>
            </a:lvl5pPr>
            <a:lvl6pPr latinLnBrk="0">
              <a:defRPr kumimoji="1" lang="ja-JP" sz="1350"/>
            </a:lvl6pPr>
            <a:lvl7pPr latinLnBrk="0">
              <a:defRPr kumimoji="1" lang="ja-JP" sz="1350"/>
            </a:lvl7pPr>
            <a:lvl8pPr latinLnBrk="0">
              <a:defRPr kumimoji="1" lang="ja-JP" sz="1350"/>
            </a:lvl8pPr>
            <a:lvl9pPr latinLnBrk="0">
              <a:defRPr kumimoji="1" lang="ja-JP" sz="135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dirty="0"/>
          </a:p>
        </p:txBody>
      </p:sp>
      <p:sp>
        <p:nvSpPr>
          <p:cNvPr id="4" name="コンテンツ プレースホルダー 3"/>
          <p:cNvSpPr>
            <a:spLocks noGrp="1"/>
          </p:cNvSpPr>
          <p:nvPr>
            <p:ph sz="half" idx="2"/>
          </p:nvPr>
        </p:nvSpPr>
        <p:spPr>
          <a:xfrm>
            <a:off x="4629149" y="1825626"/>
            <a:ext cx="3543300" cy="4117975"/>
          </a:xfrm>
        </p:spPr>
        <p:txBody>
          <a:bodyPr>
            <a:normAutofit/>
          </a:bodyPr>
          <a:lstStyle>
            <a:lvl1pPr latinLnBrk="0">
              <a:defRPr kumimoji="1" lang="ja-JP" sz="1500"/>
            </a:lvl1pPr>
            <a:lvl2pPr latinLnBrk="0">
              <a:defRPr kumimoji="1" lang="ja-JP" sz="1350"/>
            </a:lvl2pPr>
            <a:lvl3pPr latinLnBrk="0">
              <a:defRPr kumimoji="1" lang="ja-JP" sz="1200"/>
            </a:lvl3pPr>
            <a:lvl4pPr latinLnBrk="0">
              <a:defRPr kumimoji="1" lang="ja-JP" sz="1050"/>
            </a:lvl4pPr>
            <a:lvl5pPr latinLnBrk="0">
              <a:defRPr kumimoji="1" lang="ja-JP" sz="1050"/>
            </a:lvl5pPr>
            <a:lvl6pPr latinLnBrk="0">
              <a:defRPr kumimoji="1" lang="ja-JP" sz="1350"/>
            </a:lvl6pPr>
            <a:lvl7pPr latinLnBrk="0">
              <a:defRPr kumimoji="1" lang="ja-JP" sz="1350"/>
            </a:lvl7pPr>
            <a:lvl8pPr latinLnBrk="0">
              <a:defRPr kumimoji="1" lang="ja-JP" sz="1350"/>
            </a:lvl8pPr>
            <a:lvl9pPr latinLnBrk="0">
              <a:defRPr kumimoji="1" lang="ja-JP" sz="135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p>
        </p:txBody>
      </p:sp>
      <p:sp>
        <p:nvSpPr>
          <p:cNvPr id="5" name="日付プレースホルダー 4"/>
          <p:cNvSpPr>
            <a:spLocks noGrp="1"/>
          </p:cNvSpPr>
          <p:nvPr>
            <p:ph type="dt" sz="half" idx="10"/>
          </p:nvPr>
        </p:nvSpPr>
        <p:spPr/>
        <p:txBody>
          <a:bodyPr/>
          <a:lstStyle/>
          <a:p>
            <a:endParaRPr kumimoji="1" lang="ja-JP" dirty="0"/>
          </a:p>
        </p:txBody>
      </p:sp>
      <p:sp>
        <p:nvSpPr>
          <p:cNvPr id="6" name="フッター プレースホルダー 5"/>
          <p:cNvSpPr>
            <a:spLocks noGrp="1"/>
          </p:cNvSpPr>
          <p:nvPr>
            <p:ph type="ftr" sz="quarter" idx="11"/>
          </p:nvPr>
        </p:nvSpPr>
        <p:spPr/>
        <p:txBody>
          <a:bodyPr/>
          <a:lstStyle/>
          <a:p>
            <a:endParaRPr kumimoji="1" lang="ja-JP" dirty="0"/>
          </a:p>
        </p:txBody>
      </p:sp>
      <p:sp>
        <p:nvSpPr>
          <p:cNvPr id="7" name="スライド番号プレースホルダー 6"/>
          <p:cNvSpPr>
            <a:spLocks noGrp="1"/>
          </p:cNvSpPr>
          <p:nvPr>
            <p:ph type="sldNum" sz="quarter" idx="12"/>
          </p:nvPr>
        </p:nvSpPr>
        <p:spPr/>
        <p:txBody>
          <a:bodyPr/>
          <a:lstStyle/>
          <a:p>
            <a:fld id="{E31375A4-56A4-47D6-9801-1991572033F7}" type="slidenum">
              <a:t>‹#›</a:t>
            </a:fld>
            <a:endParaRPr kumimoji="1" lang="ja-JP" dirty="0"/>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endParaRPr kumimoji="1" lang="ja-JP" dirty="0"/>
          </a:p>
        </p:txBody>
      </p:sp>
      <p:sp>
        <p:nvSpPr>
          <p:cNvPr id="3" name="テキスト プレースホルダー 2"/>
          <p:cNvSpPr>
            <a:spLocks noGrp="1"/>
          </p:cNvSpPr>
          <p:nvPr>
            <p:ph type="body" idx="1"/>
          </p:nvPr>
        </p:nvSpPr>
        <p:spPr>
          <a:xfrm>
            <a:off x="971550" y="1828800"/>
            <a:ext cx="3545586" cy="641350"/>
          </a:xfrm>
        </p:spPr>
        <p:txBody>
          <a:bodyPr anchor="ctr">
            <a:normAutofit/>
          </a:bodyPr>
          <a:lstStyle>
            <a:lvl1pPr marL="0" indent="0" latinLnBrk="0">
              <a:spcBef>
                <a:spcPts val="0"/>
              </a:spcBef>
              <a:buNone/>
              <a:defRPr kumimoji="1" lang="ja-JP" sz="1500" b="1" cap="all" baseline="0"/>
            </a:lvl1pPr>
            <a:lvl2pPr marL="342900" indent="0" latinLnBrk="0">
              <a:buNone/>
              <a:defRPr kumimoji="1" lang="ja-JP" sz="1500" b="1"/>
            </a:lvl2pPr>
            <a:lvl3pPr marL="685800" indent="0" latinLnBrk="0">
              <a:buNone/>
              <a:defRPr kumimoji="1" lang="ja-JP" sz="1350" b="1"/>
            </a:lvl3pPr>
            <a:lvl4pPr marL="1028700" indent="0" latinLnBrk="0">
              <a:buNone/>
              <a:defRPr kumimoji="1" lang="ja-JP" sz="1200" b="1"/>
            </a:lvl4pPr>
            <a:lvl5pPr marL="1371600" indent="0" latinLnBrk="0">
              <a:buNone/>
              <a:defRPr kumimoji="1" lang="ja-JP" sz="1200" b="1"/>
            </a:lvl5pPr>
            <a:lvl6pPr marL="1714500" indent="0" latinLnBrk="0">
              <a:buNone/>
              <a:defRPr kumimoji="1" lang="ja-JP" sz="1200" b="1"/>
            </a:lvl6pPr>
            <a:lvl7pPr marL="2057400" indent="0" latinLnBrk="0">
              <a:buNone/>
              <a:defRPr kumimoji="1" lang="ja-JP" sz="1200" b="1"/>
            </a:lvl7pPr>
            <a:lvl8pPr marL="2400300" indent="0" latinLnBrk="0">
              <a:buNone/>
              <a:defRPr kumimoji="1" lang="ja-JP" sz="1200" b="1"/>
            </a:lvl8pPr>
            <a:lvl9pPr marL="2743200" indent="0" latinLnBrk="0">
              <a:buNone/>
              <a:defRPr kumimoji="1" lang="ja-JP" sz="12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971550" y="2470151"/>
            <a:ext cx="3545586" cy="3473450"/>
          </a:xfrm>
        </p:spPr>
        <p:txBody>
          <a:bodyPr>
            <a:normAutofit/>
          </a:bodyPr>
          <a:lstStyle>
            <a:lvl1pPr latinLnBrk="0">
              <a:defRPr kumimoji="1" lang="ja-JP" sz="1500"/>
            </a:lvl1pPr>
            <a:lvl2pPr latinLnBrk="0">
              <a:defRPr kumimoji="1" lang="ja-JP" sz="1350"/>
            </a:lvl2pPr>
            <a:lvl3pPr latinLnBrk="0">
              <a:defRPr kumimoji="1" lang="ja-JP" sz="1200"/>
            </a:lvl3pPr>
            <a:lvl4pPr latinLnBrk="0">
              <a:defRPr kumimoji="1" lang="ja-JP" sz="1050"/>
            </a:lvl4pPr>
            <a:lvl5pPr latinLnBrk="0">
              <a:defRPr kumimoji="1" lang="ja-JP" sz="1050"/>
            </a:lvl5pPr>
            <a:lvl6pPr latinLnBrk="0">
              <a:defRPr kumimoji="1" lang="ja-JP" sz="1200"/>
            </a:lvl6pPr>
            <a:lvl7pPr latinLnBrk="0">
              <a:defRPr kumimoji="1" lang="ja-JP" sz="1200"/>
            </a:lvl7pPr>
            <a:lvl8pPr latinLnBrk="0">
              <a:defRPr kumimoji="1" lang="ja-JP" sz="1200"/>
            </a:lvl8pPr>
            <a:lvl9pPr latinLnBrk="0">
              <a:defRPr kumimoji="1" lang="ja-JP" sz="12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dirty="0"/>
          </a:p>
        </p:txBody>
      </p:sp>
      <p:sp>
        <p:nvSpPr>
          <p:cNvPr id="5" name="テキスト プレースホルダー 4"/>
          <p:cNvSpPr>
            <a:spLocks noGrp="1"/>
          </p:cNvSpPr>
          <p:nvPr>
            <p:ph type="body" sz="quarter" idx="3"/>
          </p:nvPr>
        </p:nvSpPr>
        <p:spPr>
          <a:xfrm>
            <a:off x="4625721" y="1828800"/>
            <a:ext cx="3545586" cy="641350"/>
          </a:xfrm>
        </p:spPr>
        <p:txBody>
          <a:bodyPr anchor="ctr">
            <a:normAutofit/>
          </a:bodyPr>
          <a:lstStyle>
            <a:lvl1pPr marL="0" indent="0" latinLnBrk="0">
              <a:spcBef>
                <a:spcPts val="0"/>
              </a:spcBef>
              <a:buNone/>
              <a:defRPr kumimoji="1" lang="ja-JP" sz="1500" b="1" cap="all" baseline="0"/>
            </a:lvl1pPr>
            <a:lvl2pPr marL="342900" indent="0" latinLnBrk="0">
              <a:buNone/>
              <a:defRPr kumimoji="1" lang="ja-JP" sz="1500" b="1"/>
            </a:lvl2pPr>
            <a:lvl3pPr marL="685800" indent="0" latinLnBrk="0">
              <a:buNone/>
              <a:defRPr kumimoji="1" lang="ja-JP" sz="1350" b="1"/>
            </a:lvl3pPr>
            <a:lvl4pPr marL="1028700" indent="0" latinLnBrk="0">
              <a:buNone/>
              <a:defRPr kumimoji="1" lang="ja-JP" sz="1200" b="1"/>
            </a:lvl4pPr>
            <a:lvl5pPr marL="1371600" indent="0" latinLnBrk="0">
              <a:buNone/>
              <a:defRPr kumimoji="1" lang="ja-JP" sz="1200" b="1"/>
            </a:lvl5pPr>
            <a:lvl6pPr marL="1714500" indent="0" latinLnBrk="0">
              <a:buNone/>
              <a:defRPr kumimoji="1" lang="ja-JP" sz="1200" b="1"/>
            </a:lvl6pPr>
            <a:lvl7pPr marL="2057400" indent="0" latinLnBrk="0">
              <a:buNone/>
              <a:defRPr kumimoji="1" lang="ja-JP" sz="1200" b="1"/>
            </a:lvl7pPr>
            <a:lvl8pPr marL="2400300" indent="0" latinLnBrk="0">
              <a:buNone/>
              <a:defRPr kumimoji="1" lang="ja-JP" sz="1200" b="1"/>
            </a:lvl8pPr>
            <a:lvl9pPr marL="2743200" indent="0" latinLnBrk="0">
              <a:buNone/>
              <a:defRPr kumimoji="1" lang="ja-JP" sz="12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6864" y="2470151"/>
            <a:ext cx="3545586" cy="3473450"/>
          </a:xfrm>
        </p:spPr>
        <p:txBody>
          <a:bodyPr>
            <a:normAutofit/>
          </a:bodyPr>
          <a:lstStyle>
            <a:lvl1pPr latinLnBrk="0">
              <a:defRPr kumimoji="1" lang="ja-JP" sz="1500"/>
            </a:lvl1pPr>
            <a:lvl2pPr latinLnBrk="0">
              <a:defRPr kumimoji="1" lang="ja-JP" sz="1350"/>
            </a:lvl2pPr>
            <a:lvl3pPr latinLnBrk="0">
              <a:defRPr kumimoji="1" lang="ja-JP" sz="1200"/>
            </a:lvl3pPr>
            <a:lvl4pPr latinLnBrk="0">
              <a:defRPr kumimoji="1" lang="ja-JP" sz="1050"/>
            </a:lvl4pPr>
            <a:lvl5pPr latinLnBrk="0">
              <a:defRPr kumimoji="1" lang="ja-JP" sz="1050"/>
            </a:lvl5pPr>
            <a:lvl6pPr latinLnBrk="0">
              <a:defRPr kumimoji="1" lang="ja-JP" sz="1200"/>
            </a:lvl6pPr>
            <a:lvl7pPr latinLnBrk="0">
              <a:defRPr kumimoji="1" lang="ja-JP" sz="1200"/>
            </a:lvl7pPr>
            <a:lvl8pPr latinLnBrk="0">
              <a:defRPr kumimoji="1" lang="ja-JP" sz="1200"/>
            </a:lvl8pPr>
            <a:lvl9pPr latinLnBrk="0">
              <a:defRPr kumimoji="1" lang="ja-JP" sz="12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p>
        </p:txBody>
      </p:sp>
      <p:sp>
        <p:nvSpPr>
          <p:cNvPr id="7" name="日付プレースホルダー 6"/>
          <p:cNvSpPr>
            <a:spLocks noGrp="1"/>
          </p:cNvSpPr>
          <p:nvPr>
            <p:ph type="dt" sz="half" idx="10"/>
          </p:nvPr>
        </p:nvSpPr>
        <p:spPr/>
        <p:txBody>
          <a:bodyPr/>
          <a:lstStyle/>
          <a:p>
            <a:endParaRPr kumimoji="1" lang="ja-JP" dirty="0"/>
          </a:p>
        </p:txBody>
      </p:sp>
      <p:sp>
        <p:nvSpPr>
          <p:cNvPr id="8" name="フッター プレースホルダー 7"/>
          <p:cNvSpPr>
            <a:spLocks noGrp="1"/>
          </p:cNvSpPr>
          <p:nvPr>
            <p:ph type="ftr" sz="quarter" idx="11"/>
          </p:nvPr>
        </p:nvSpPr>
        <p:spPr/>
        <p:txBody>
          <a:bodyPr/>
          <a:lstStyle/>
          <a:p>
            <a:endParaRPr kumimoji="1" lang="ja-JP" dirty="0"/>
          </a:p>
        </p:txBody>
      </p:sp>
      <p:sp>
        <p:nvSpPr>
          <p:cNvPr id="9" name="スライド番号プレースホルダー 8"/>
          <p:cNvSpPr>
            <a:spLocks noGrp="1"/>
          </p:cNvSpPr>
          <p:nvPr>
            <p:ph type="sldNum" sz="quarter" idx="12"/>
          </p:nvPr>
        </p:nvSpPr>
        <p:spPr/>
        <p:txBody>
          <a:bodyPr/>
          <a:lstStyle/>
          <a:p>
            <a:fld id="{E31375A4-56A4-47D6-9801-1991572033F7}" type="slidenum">
              <a:t>‹#›</a:t>
            </a:fld>
            <a:endParaRPr kumimoji="1" lang="ja-JP" dirty="0"/>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endParaRPr kumimoji="1" lang="ja-JP" dirty="0"/>
          </a:p>
        </p:txBody>
      </p:sp>
      <p:sp>
        <p:nvSpPr>
          <p:cNvPr id="3" name="日付プレースホルダー 2"/>
          <p:cNvSpPr>
            <a:spLocks noGrp="1"/>
          </p:cNvSpPr>
          <p:nvPr>
            <p:ph type="dt" sz="half" idx="10"/>
          </p:nvPr>
        </p:nvSpPr>
        <p:spPr/>
        <p:txBody>
          <a:bodyPr/>
          <a:lstStyle/>
          <a:p>
            <a:endParaRPr kumimoji="1" lang="ja-JP" dirty="0"/>
          </a:p>
        </p:txBody>
      </p:sp>
      <p:sp>
        <p:nvSpPr>
          <p:cNvPr id="4" name="フッター プレースホルダー 3"/>
          <p:cNvSpPr>
            <a:spLocks noGrp="1"/>
          </p:cNvSpPr>
          <p:nvPr>
            <p:ph type="ftr" sz="quarter" idx="11"/>
          </p:nvPr>
        </p:nvSpPr>
        <p:spPr/>
        <p:txBody>
          <a:bodyPr/>
          <a:lstStyle/>
          <a:p>
            <a:endParaRPr kumimoji="1" lang="ja-JP" dirty="0"/>
          </a:p>
        </p:txBody>
      </p:sp>
      <p:sp>
        <p:nvSpPr>
          <p:cNvPr id="5" name="スライド番号プレースホルダー 4"/>
          <p:cNvSpPr>
            <a:spLocks noGrp="1"/>
          </p:cNvSpPr>
          <p:nvPr>
            <p:ph type="sldNum" sz="quarter" idx="12"/>
          </p:nvPr>
        </p:nvSpPr>
        <p:spPr/>
        <p:txBody>
          <a:bodyPr/>
          <a:lstStyle/>
          <a:p>
            <a:fld id="{E31375A4-56A4-47D6-9801-1991572033F7}" type="slidenum">
              <a:t>‹#›</a:t>
            </a:fld>
            <a:endParaRPr kumimoji="1" lang="ja-JP" dirty="0"/>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kumimoji="1" lang="ja-JP" dirty="0"/>
          </a:p>
        </p:txBody>
      </p:sp>
      <p:sp>
        <p:nvSpPr>
          <p:cNvPr id="3" name="フッター プレースホルダー 2"/>
          <p:cNvSpPr>
            <a:spLocks noGrp="1"/>
          </p:cNvSpPr>
          <p:nvPr>
            <p:ph type="ftr" sz="quarter" idx="11"/>
          </p:nvPr>
        </p:nvSpPr>
        <p:spPr/>
        <p:txBody>
          <a:bodyPr/>
          <a:lstStyle/>
          <a:p>
            <a:endParaRPr kumimoji="1" lang="ja-JP" dirty="0"/>
          </a:p>
        </p:txBody>
      </p:sp>
      <p:sp>
        <p:nvSpPr>
          <p:cNvPr id="4" name="スライド番号プレースホルダー 3"/>
          <p:cNvSpPr>
            <a:spLocks noGrp="1"/>
          </p:cNvSpPr>
          <p:nvPr>
            <p:ph type="sldNum" sz="quarter" idx="12"/>
          </p:nvPr>
        </p:nvSpPr>
        <p:spPr/>
        <p:txBody>
          <a:bodyPr/>
          <a:lstStyle/>
          <a:p>
            <a:fld id="{E31375A4-56A4-47D6-9801-1991572033F7}" type="slidenum">
              <a:t>‹#›</a:t>
            </a:fld>
            <a:endParaRPr kumimoji="1" lang="ja-JP" dirty="0"/>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pic>
        <p:nvPicPr>
          <p:cNvPr id="9" name="図 8"/>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hidden">
          <a:xfrm>
            <a:off x="5815305" y="283"/>
            <a:ext cx="3326788" cy="6856286"/>
          </a:xfrm>
          <a:prstGeom prst="rect">
            <a:avLst/>
          </a:prstGeom>
        </p:spPr>
      </p:pic>
      <p:sp>
        <p:nvSpPr>
          <p:cNvPr id="10" name="長方形 9"/>
          <p:cNvSpPr/>
          <p:nvPr userDrawn="1"/>
        </p:nvSpPr>
        <p:spPr>
          <a:xfrm>
            <a:off x="5780313" y="0"/>
            <a:ext cx="41148"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ea typeface="Meiryo UI" panose="020B0604030504040204" pitchFamily="50" charset="-128"/>
            </a:endParaRPr>
          </a:p>
        </p:txBody>
      </p:sp>
      <p:sp>
        <p:nvSpPr>
          <p:cNvPr id="11" name="長方形 10"/>
          <p:cNvSpPr/>
          <p:nvPr userDrawn="1"/>
        </p:nvSpPr>
        <p:spPr>
          <a:xfrm>
            <a:off x="5780313" y="0"/>
            <a:ext cx="41148" cy="6858000"/>
          </a:xfrm>
          <a:prstGeom prst="rect">
            <a:avLst/>
          </a:prstGeom>
          <a:ln>
            <a:noFill/>
          </a:ln>
          <a:effectLst>
            <a:innerShdw blurRad="25400" dist="127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ea typeface="Meiryo UI" panose="020B0604030504040204" pitchFamily="50" charset="-128"/>
            </a:endParaRPr>
          </a:p>
        </p:txBody>
      </p:sp>
      <p:sp>
        <p:nvSpPr>
          <p:cNvPr id="2" name="タイトル 1"/>
          <p:cNvSpPr>
            <a:spLocks noGrp="1"/>
          </p:cNvSpPr>
          <p:nvPr>
            <p:ph type="title"/>
          </p:nvPr>
        </p:nvSpPr>
        <p:spPr>
          <a:xfrm>
            <a:off x="6172201" y="2514600"/>
            <a:ext cx="2606040" cy="1600200"/>
          </a:xfrm>
        </p:spPr>
        <p:txBody>
          <a:bodyPr anchor="b">
            <a:normAutofit/>
          </a:bodyPr>
          <a:lstStyle>
            <a:lvl1pPr latinLnBrk="0">
              <a:defRPr kumimoji="1" lang="ja-JP" sz="1800"/>
            </a:lvl1pPr>
          </a:lstStyle>
          <a:p>
            <a:r>
              <a:rPr kumimoji="1" lang="ja-JP" altLang="en-US"/>
              <a:t>マスター タイトルの書式設定</a:t>
            </a:r>
            <a:endParaRPr kumimoji="1" lang="ja-JP" dirty="0"/>
          </a:p>
        </p:txBody>
      </p:sp>
      <p:sp>
        <p:nvSpPr>
          <p:cNvPr id="3" name="コンテンツ プレースホルダー 2"/>
          <p:cNvSpPr>
            <a:spLocks noGrp="1"/>
          </p:cNvSpPr>
          <p:nvPr>
            <p:ph idx="1"/>
          </p:nvPr>
        </p:nvSpPr>
        <p:spPr>
          <a:xfrm>
            <a:off x="592727" y="685800"/>
            <a:ext cx="4594860" cy="5486400"/>
          </a:xfrm>
        </p:spPr>
        <p:txBody>
          <a:bodyPr>
            <a:normAutofit/>
          </a:bodyPr>
          <a:lstStyle>
            <a:lvl1pPr latinLnBrk="0">
              <a:defRPr kumimoji="1" lang="ja-JP" sz="1500"/>
            </a:lvl1pPr>
            <a:lvl2pPr latinLnBrk="0">
              <a:defRPr kumimoji="1" lang="ja-JP" sz="1350"/>
            </a:lvl2pPr>
            <a:lvl3pPr latinLnBrk="0">
              <a:defRPr kumimoji="1" lang="ja-JP" sz="1200"/>
            </a:lvl3pPr>
            <a:lvl4pPr latinLnBrk="0">
              <a:defRPr kumimoji="1" lang="ja-JP" sz="1050"/>
            </a:lvl4pPr>
            <a:lvl5pPr latinLnBrk="0">
              <a:defRPr kumimoji="1" lang="ja-JP" sz="1050"/>
            </a:lvl5pPr>
            <a:lvl6pPr latinLnBrk="0">
              <a:defRPr kumimoji="1" lang="ja-JP" sz="1500"/>
            </a:lvl6pPr>
            <a:lvl7pPr latinLnBrk="0">
              <a:defRPr kumimoji="1" lang="ja-JP" sz="1500"/>
            </a:lvl7pPr>
            <a:lvl8pPr latinLnBrk="0">
              <a:defRPr kumimoji="1" lang="ja-JP" sz="1500"/>
            </a:lvl8pPr>
            <a:lvl9pPr latinLnBrk="0">
              <a:defRPr kumimoji="1" lang="ja-JP"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dirty="0"/>
          </a:p>
        </p:txBody>
      </p:sp>
      <p:sp>
        <p:nvSpPr>
          <p:cNvPr id="4" name="テキスト プレースホルダー 3"/>
          <p:cNvSpPr>
            <a:spLocks noGrp="1"/>
          </p:cNvSpPr>
          <p:nvPr>
            <p:ph type="body" sz="half" idx="2"/>
          </p:nvPr>
        </p:nvSpPr>
        <p:spPr>
          <a:xfrm>
            <a:off x="6172200" y="4343400"/>
            <a:ext cx="2606040" cy="1188720"/>
          </a:xfrm>
        </p:spPr>
        <p:txBody>
          <a:bodyPr>
            <a:normAutofit/>
          </a:bodyPr>
          <a:lstStyle>
            <a:lvl1pPr marL="0" indent="0" latinLnBrk="0">
              <a:spcBef>
                <a:spcPts val="600"/>
              </a:spcBef>
              <a:buNone/>
              <a:defRPr kumimoji="1" lang="ja-JP" sz="1200"/>
            </a:lvl1pPr>
            <a:lvl2pPr marL="342900" indent="0" latinLnBrk="0">
              <a:buNone/>
              <a:defRPr kumimoji="1" lang="ja-JP" sz="1050"/>
            </a:lvl2pPr>
            <a:lvl3pPr marL="685800" indent="0" latinLnBrk="0">
              <a:buNone/>
              <a:defRPr kumimoji="1" lang="ja-JP" sz="900"/>
            </a:lvl3pPr>
            <a:lvl4pPr marL="1028700" indent="0" latinLnBrk="0">
              <a:buNone/>
              <a:defRPr kumimoji="1" lang="ja-JP" sz="750"/>
            </a:lvl4pPr>
            <a:lvl5pPr marL="1371600" indent="0" latinLnBrk="0">
              <a:buNone/>
              <a:defRPr kumimoji="1" lang="ja-JP" sz="750"/>
            </a:lvl5pPr>
            <a:lvl6pPr marL="1714500" indent="0" latinLnBrk="0">
              <a:buNone/>
              <a:defRPr kumimoji="1" lang="ja-JP" sz="750"/>
            </a:lvl6pPr>
            <a:lvl7pPr marL="2057400" indent="0" latinLnBrk="0">
              <a:buNone/>
              <a:defRPr kumimoji="1" lang="ja-JP" sz="750"/>
            </a:lvl7pPr>
            <a:lvl8pPr marL="2400300" indent="0" latinLnBrk="0">
              <a:buNone/>
              <a:defRPr kumimoji="1" lang="ja-JP" sz="750"/>
            </a:lvl8pPr>
            <a:lvl9pPr marL="2743200" indent="0" latinLnBrk="0">
              <a:buNone/>
              <a:defRPr kumimoji="1" lang="ja-JP"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kumimoji="1" lang="ja-JP" dirty="0"/>
          </a:p>
        </p:txBody>
      </p:sp>
      <p:sp>
        <p:nvSpPr>
          <p:cNvPr id="6" name="フッター プレースホルダー 5"/>
          <p:cNvSpPr>
            <a:spLocks noGrp="1"/>
          </p:cNvSpPr>
          <p:nvPr>
            <p:ph type="ftr" sz="quarter" idx="11"/>
          </p:nvPr>
        </p:nvSpPr>
        <p:spPr/>
        <p:txBody>
          <a:bodyPr/>
          <a:lstStyle/>
          <a:p>
            <a:endParaRPr kumimoji="1" lang="ja-JP" dirty="0"/>
          </a:p>
        </p:txBody>
      </p:sp>
      <p:sp>
        <p:nvSpPr>
          <p:cNvPr id="7" name="スライド番号プレースホルダー 6"/>
          <p:cNvSpPr>
            <a:spLocks noGrp="1"/>
          </p:cNvSpPr>
          <p:nvPr>
            <p:ph type="sldNum" sz="quarter" idx="12"/>
          </p:nvPr>
        </p:nvSpPr>
        <p:spPr/>
        <p:txBody>
          <a:bodyPr/>
          <a:lstStyle/>
          <a:p>
            <a:fld id="{E31375A4-56A4-47D6-9801-1991572033F7}" type="slidenum">
              <a:t>‹#›</a:t>
            </a:fld>
            <a:endParaRPr kumimoji="1" lang="ja-JP" dirty="0"/>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pic>
        <p:nvPicPr>
          <p:cNvPr id="8" name="図 7"/>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hidden">
          <a:xfrm>
            <a:off x="5815305" y="283"/>
            <a:ext cx="3326788" cy="6856286"/>
          </a:xfrm>
          <a:prstGeom prst="rect">
            <a:avLst/>
          </a:prstGeom>
        </p:spPr>
      </p:pic>
      <p:sp>
        <p:nvSpPr>
          <p:cNvPr id="9" name="長方形 8"/>
          <p:cNvSpPr/>
          <p:nvPr/>
        </p:nvSpPr>
        <p:spPr>
          <a:xfrm>
            <a:off x="5780313" y="0"/>
            <a:ext cx="41148"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ea typeface="Meiryo UI" panose="020B0604030504040204" pitchFamily="50" charset="-128"/>
            </a:endParaRPr>
          </a:p>
        </p:txBody>
      </p:sp>
      <p:sp>
        <p:nvSpPr>
          <p:cNvPr id="10" name="長方形 9"/>
          <p:cNvSpPr/>
          <p:nvPr/>
        </p:nvSpPr>
        <p:spPr>
          <a:xfrm>
            <a:off x="5780313" y="0"/>
            <a:ext cx="41148" cy="6858000"/>
          </a:xfrm>
          <a:prstGeom prst="rect">
            <a:avLst/>
          </a:prstGeom>
          <a:ln>
            <a:noFill/>
          </a:ln>
          <a:effectLst>
            <a:innerShdw blurRad="25400" dist="127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ea typeface="Meiryo UI" panose="020B0604030504040204" pitchFamily="50" charset="-128"/>
            </a:endParaRPr>
          </a:p>
        </p:txBody>
      </p:sp>
      <p:sp>
        <p:nvSpPr>
          <p:cNvPr id="2" name="タイトル 1"/>
          <p:cNvSpPr>
            <a:spLocks noGrp="1"/>
          </p:cNvSpPr>
          <p:nvPr>
            <p:ph type="title"/>
          </p:nvPr>
        </p:nvSpPr>
        <p:spPr>
          <a:xfrm>
            <a:off x="6172200" y="2514600"/>
            <a:ext cx="2606040" cy="1600200"/>
          </a:xfrm>
        </p:spPr>
        <p:txBody>
          <a:bodyPr anchor="b">
            <a:normAutofit/>
          </a:bodyPr>
          <a:lstStyle>
            <a:lvl1pPr latinLnBrk="0">
              <a:defRPr kumimoji="1" lang="ja-JP" sz="1800"/>
            </a:lvl1pPr>
          </a:lstStyle>
          <a:p>
            <a:r>
              <a:rPr kumimoji="1" lang="ja-JP" altLang="en-US"/>
              <a:t>マスター タイトルの書式設定</a:t>
            </a:r>
            <a:endParaRPr kumimoji="1" lang="ja-JP" dirty="0"/>
          </a:p>
        </p:txBody>
      </p:sp>
      <p:sp>
        <p:nvSpPr>
          <p:cNvPr id="3" name="図プレースホルダー 2"/>
          <p:cNvSpPr>
            <a:spLocks noGrp="1"/>
          </p:cNvSpPr>
          <p:nvPr>
            <p:ph type="pic" idx="1"/>
          </p:nvPr>
        </p:nvSpPr>
        <p:spPr>
          <a:xfrm>
            <a:off x="0" y="1325880"/>
            <a:ext cx="5143500" cy="4206240"/>
          </a:xfrm>
          <a:solidFill>
            <a:schemeClr val="bg2"/>
          </a:solidFill>
          <a:effectLst>
            <a:outerShdw blurRad="63500" sx="101000" sy="101000" algn="ctr" rotWithShape="0">
              <a:prstClr val="black">
                <a:alpha val="15000"/>
              </a:prstClr>
            </a:outerShdw>
          </a:effectLst>
        </p:spPr>
        <p:txBody>
          <a:bodyPr>
            <a:normAutofit/>
          </a:bodyPr>
          <a:lstStyle>
            <a:lvl1pPr marL="0" indent="0" algn="ctr" latinLnBrk="0">
              <a:buNone/>
              <a:defRPr kumimoji="1" lang="ja-JP" sz="1500"/>
            </a:lvl1pPr>
            <a:lvl2pPr marL="342900" indent="0" latinLnBrk="0">
              <a:buNone/>
              <a:defRPr kumimoji="1" lang="ja-JP" sz="2100"/>
            </a:lvl2pPr>
            <a:lvl3pPr marL="685800" indent="0" latinLnBrk="0">
              <a:buNone/>
              <a:defRPr kumimoji="1" lang="ja-JP" sz="1800"/>
            </a:lvl3pPr>
            <a:lvl4pPr marL="1028700" indent="0" latinLnBrk="0">
              <a:buNone/>
              <a:defRPr kumimoji="1" lang="ja-JP" sz="1500"/>
            </a:lvl4pPr>
            <a:lvl5pPr marL="1371600" indent="0" latinLnBrk="0">
              <a:buNone/>
              <a:defRPr kumimoji="1" lang="ja-JP" sz="1500"/>
            </a:lvl5pPr>
            <a:lvl6pPr marL="1714500" indent="0" latinLnBrk="0">
              <a:buNone/>
              <a:defRPr kumimoji="1" lang="ja-JP" sz="1500"/>
            </a:lvl6pPr>
            <a:lvl7pPr marL="2057400" indent="0" latinLnBrk="0">
              <a:buNone/>
              <a:defRPr kumimoji="1" lang="ja-JP" sz="1500"/>
            </a:lvl7pPr>
            <a:lvl8pPr marL="2400300" indent="0" latinLnBrk="0">
              <a:buNone/>
              <a:defRPr kumimoji="1" lang="ja-JP" sz="1500"/>
            </a:lvl8pPr>
            <a:lvl9pPr marL="2743200" indent="0" latinLnBrk="0">
              <a:buNone/>
              <a:defRPr kumimoji="1" lang="ja-JP" sz="1500"/>
            </a:lvl9pPr>
          </a:lstStyle>
          <a:p>
            <a:r>
              <a:rPr kumimoji="1" lang="ja-JP" altLang="en-US" dirty="0"/>
              <a:t>図を追加</a:t>
            </a:r>
            <a:endParaRPr kumimoji="1" lang="ja-JP" dirty="0"/>
          </a:p>
        </p:txBody>
      </p:sp>
      <p:sp>
        <p:nvSpPr>
          <p:cNvPr id="4" name="テキスト プレースホルダー 3"/>
          <p:cNvSpPr>
            <a:spLocks noGrp="1"/>
          </p:cNvSpPr>
          <p:nvPr>
            <p:ph type="body" sz="half" idx="2"/>
          </p:nvPr>
        </p:nvSpPr>
        <p:spPr>
          <a:xfrm>
            <a:off x="6172200" y="4343400"/>
            <a:ext cx="2606040" cy="1188720"/>
          </a:xfrm>
        </p:spPr>
        <p:txBody>
          <a:bodyPr>
            <a:normAutofit/>
          </a:bodyPr>
          <a:lstStyle>
            <a:lvl1pPr marL="0" indent="0" latinLnBrk="0">
              <a:spcBef>
                <a:spcPts val="600"/>
              </a:spcBef>
              <a:buNone/>
              <a:defRPr kumimoji="1" lang="ja-JP" sz="1200"/>
            </a:lvl1pPr>
            <a:lvl2pPr marL="342900" indent="0" latinLnBrk="0">
              <a:buNone/>
              <a:defRPr kumimoji="1" lang="ja-JP" sz="1050"/>
            </a:lvl2pPr>
            <a:lvl3pPr marL="685800" indent="0" latinLnBrk="0">
              <a:buNone/>
              <a:defRPr kumimoji="1" lang="ja-JP" sz="900"/>
            </a:lvl3pPr>
            <a:lvl4pPr marL="1028700" indent="0" latinLnBrk="0">
              <a:buNone/>
              <a:defRPr kumimoji="1" lang="ja-JP" sz="750"/>
            </a:lvl4pPr>
            <a:lvl5pPr marL="1371600" indent="0" latinLnBrk="0">
              <a:buNone/>
              <a:defRPr kumimoji="1" lang="ja-JP" sz="750"/>
            </a:lvl5pPr>
            <a:lvl6pPr marL="1714500" indent="0" latinLnBrk="0">
              <a:buNone/>
              <a:defRPr kumimoji="1" lang="ja-JP" sz="750"/>
            </a:lvl6pPr>
            <a:lvl7pPr marL="2057400" indent="0" latinLnBrk="0">
              <a:buNone/>
              <a:defRPr kumimoji="1" lang="ja-JP" sz="750"/>
            </a:lvl7pPr>
            <a:lvl8pPr marL="2400300" indent="0" latinLnBrk="0">
              <a:buNone/>
              <a:defRPr kumimoji="1" lang="ja-JP" sz="750"/>
            </a:lvl8pPr>
            <a:lvl9pPr marL="2743200" indent="0" latinLnBrk="0">
              <a:buNone/>
              <a:defRPr kumimoji="1" lang="ja-JP"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kumimoji="1" lang="ja-JP" dirty="0"/>
          </a:p>
        </p:txBody>
      </p:sp>
      <p:sp>
        <p:nvSpPr>
          <p:cNvPr id="6" name="フッター プレースホルダー 5"/>
          <p:cNvSpPr>
            <a:spLocks noGrp="1"/>
          </p:cNvSpPr>
          <p:nvPr>
            <p:ph type="ftr" sz="quarter" idx="11"/>
          </p:nvPr>
        </p:nvSpPr>
        <p:spPr/>
        <p:txBody>
          <a:bodyPr/>
          <a:lstStyle/>
          <a:p>
            <a:endParaRPr kumimoji="1" lang="ja-JP" dirty="0"/>
          </a:p>
        </p:txBody>
      </p:sp>
      <p:sp>
        <p:nvSpPr>
          <p:cNvPr id="7" name="スライド番号プレースホルダー 6"/>
          <p:cNvSpPr>
            <a:spLocks noGrp="1"/>
          </p:cNvSpPr>
          <p:nvPr>
            <p:ph type="sldNum" sz="quarter" idx="12"/>
          </p:nvPr>
        </p:nvSpPr>
        <p:spPr/>
        <p:txBody>
          <a:bodyPr/>
          <a:lstStyle/>
          <a:p>
            <a:fld id="{E31375A4-56A4-47D6-9801-1991572033F7}" type="slidenum">
              <a:t>‹#›</a:t>
            </a:fld>
            <a:endParaRPr kumimoji="1" lang="ja-JP" dirty="0"/>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長方形 8"/>
          <p:cNvSpPr/>
          <p:nvPr userDrawn="1"/>
        </p:nvSpPr>
        <p:spPr>
          <a:xfrm>
            <a:off x="0" y="6257036"/>
            <a:ext cx="9144000" cy="54864"/>
          </a:xfrm>
          <a:prstGeom prst="rect">
            <a:avLst/>
          </a:prstGeom>
          <a:ln>
            <a:noFill/>
          </a:ln>
          <a:effectLst>
            <a:outerShdw blurRad="25400" dist="254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ea typeface="Meiryo UI" panose="020B0604030504040204" pitchFamily="50" charset="-128"/>
            </a:endParaRPr>
          </a:p>
        </p:txBody>
      </p:sp>
      <p:sp>
        <p:nvSpPr>
          <p:cNvPr id="2" name="タイトル プレースホルダー 1"/>
          <p:cNvSpPr>
            <a:spLocks noGrp="1"/>
          </p:cNvSpPr>
          <p:nvPr>
            <p:ph type="title"/>
          </p:nvPr>
        </p:nvSpPr>
        <p:spPr>
          <a:xfrm>
            <a:off x="971550" y="381000"/>
            <a:ext cx="7200900" cy="1143000"/>
          </a:xfrm>
          <a:prstGeom prst="rect">
            <a:avLst/>
          </a:prstGeom>
        </p:spPr>
        <p:txBody>
          <a:bodyPr vert="horz" lIns="91440" tIns="45720" rIns="91440" bIns="45720" rtlCol="0" anchor="b">
            <a:normAutofit/>
          </a:bodyPr>
          <a:lstStyle/>
          <a:p>
            <a:r>
              <a:rPr kumimoji="1" lang="ja-JP" dirty="0"/>
              <a:t>マスター タイトルのスタイルを編集するには、ここをクリック</a:t>
            </a:r>
          </a:p>
        </p:txBody>
      </p:sp>
      <p:sp>
        <p:nvSpPr>
          <p:cNvPr id="3" name="テキスト プレースホルダー 2"/>
          <p:cNvSpPr>
            <a:spLocks noGrp="1"/>
          </p:cNvSpPr>
          <p:nvPr>
            <p:ph type="body" idx="1"/>
          </p:nvPr>
        </p:nvSpPr>
        <p:spPr>
          <a:xfrm>
            <a:off x="971550" y="1828800"/>
            <a:ext cx="7200900" cy="4114800"/>
          </a:xfrm>
          <a:prstGeom prst="rect">
            <a:avLst/>
          </a:prstGeom>
        </p:spPr>
        <p:txBody>
          <a:bodyPr vert="horz" lIns="91440" tIns="45720" rIns="91440" bIns="45720" rtlCol="0">
            <a:normAutofit/>
          </a:bodyPr>
          <a:lstStyle/>
          <a:p>
            <a:pPr lvl="0"/>
            <a:r>
              <a:rPr kumimoji="1" lang="ja-JP" dirty="0"/>
              <a:t>マスター テキストのスタイルを編集するには、ここをクリック</a:t>
            </a:r>
          </a:p>
          <a:p>
            <a:pPr lvl="1"/>
            <a:r>
              <a:rPr kumimoji="1" lang="ja-JP" dirty="0"/>
              <a:t>第 2 レベル</a:t>
            </a:r>
          </a:p>
          <a:p>
            <a:pPr lvl="2"/>
            <a:r>
              <a:rPr kumimoji="1" lang="ja-JP" dirty="0"/>
              <a:t>第 3 レベル</a:t>
            </a:r>
          </a:p>
          <a:p>
            <a:pPr lvl="3"/>
            <a:r>
              <a:rPr kumimoji="1" lang="ja-JP" dirty="0"/>
              <a:t>第 4 レベル</a:t>
            </a:r>
          </a:p>
          <a:p>
            <a:pPr lvl="4"/>
            <a:r>
              <a:rPr kumimoji="1" lang="ja-JP" dirty="0"/>
              <a:t>第 5 レベル</a:t>
            </a:r>
          </a:p>
        </p:txBody>
      </p:sp>
      <p:sp>
        <p:nvSpPr>
          <p:cNvPr id="4" name="日付プレースホルダー 3"/>
          <p:cNvSpPr>
            <a:spLocks noGrp="1"/>
          </p:cNvSpPr>
          <p:nvPr>
            <p:ph type="dt" sz="half" idx="2"/>
          </p:nvPr>
        </p:nvSpPr>
        <p:spPr>
          <a:xfrm>
            <a:off x="6417128" y="6419462"/>
            <a:ext cx="1013537" cy="238902"/>
          </a:xfrm>
          <a:prstGeom prst="rect">
            <a:avLst/>
          </a:prstGeom>
        </p:spPr>
        <p:txBody>
          <a:bodyPr vert="horz" lIns="91440" tIns="45720" rIns="91440" bIns="45720" rtlCol="0" anchor="ctr"/>
          <a:lstStyle>
            <a:lvl1pPr algn="r" latinLnBrk="0">
              <a:defRPr kumimoji="1" lang="ja-JP" sz="750">
                <a:solidFill>
                  <a:schemeClr val="tx1"/>
                </a:solidFill>
                <a:ea typeface="Meiryo UI" panose="020B0604030504040204" pitchFamily="50" charset="-128"/>
              </a:defRPr>
            </a:lvl1pPr>
          </a:lstStyle>
          <a:p>
            <a:endParaRPr lang="ja-JP" altLang="en-US" dirty="0"/>
          </a:p>
        </p:txBody>
      </p:sp>
      <p:sp>
        <p:nvSpPr>
          <p:cNvPr id="5" name="フッター プレースホルダー 4"/>
          <p:cNvSpPr>
            <a:spLocks noGrp="1"/>
          </p:cNvSpPr>
          <p:nvPr>
            <p:ph type="ftr" sz="quarter" idx="3"/>
          </p:nvPr>
        </p:nvSpPr>
        <p:spPr>
          <a:xfrm>
            <a:off x="971550" y="6419462"/>
            <a:ext cx="3886200" cy="238902"/>
          </a:xfrm>
          <a:prstGeom prst="rect">
            <a:avLst/>
          </a:prstGeom>
        </p:spPr>
        <p:txBody>
          <a:bodyPr vert="horz" lIns="91440" tIns="45720" rIns="91440" bIns="45720" rtlCol="0" anchor="ctr"/>
          <a:lstStyle>
            <a:lvl1pPr algn="l" latinLnBrk="0">
              <a:defRPr kumimoji="1" lang="ja-JP" sz="750">
                <a:solidFill>
                  <a:schemeClr val="tx1"/>
                </a:solidFill>
                <a:ea typeface="Meiryo UI" panose="020B0604030504040204" pitchFamily="50" charset="-128"/>
              </a:defRPr>
            </a:lvl1pPr>
          </a:lstStyle>
          <a:p>
            <a:endParaRPr lang="ja-JP" altLang="en-US" dirty="0"/>
          </a:p>
        </p:txBody>
      </p:sp>
      <p:sp>
        <p:nvSpPr>
          <p:cNvPr id="6" name="スライド番号プレースホルダー 5"/>
          <p:cNvSpPr>
            <a:spLocks noGrp="1"/>
          </p:cNvSpPr>
          <p:nvPr>
            <p:ph type="sldNum" sz="quarter" idx="4"/>
          </p:nvPr>
        </p:nvSpPr>
        <p:spPr>
          <a:xfrm>
            <a:off x="7648769" y="6419462"/>
            <a:ext cx="523681" cy="238902"/>
          </a:xfrm>
          <a:prstGeom prst="rect">
            <a:avLst/>
          </a:prstGeom>
        </p:spPr>
        <p:txBody>
          <a:bodyPr vert="horz" lIns="91440" tIns="45720" rIns="91440" bIns="45720" rtlCol="0" anchor="ctr"/>
          <a:lstStyle>
            <a:lvl1pPr algn="r" latinLnBrk="0">
              <a:defRPr kumimoji="1" lang="ja-JP" sz="750">
                <a:solidFill>
                  <a:schemeClr val="tx1"/>
                </a:solidFill>
                <a:ea typeface="Meiryo UI" panose="020B0604030504040204" pitchFamily="50" charset="-128"/>
              </a:defRPr>
            </a:lvl1pPr>
          </a:lstStyle>
          <a:p>
            <a:fld id="{E31375A4-56A4-47D6-9801-1991572033F7}" type="slidenum">
              <a:rPr lang="en-US" altLang="ja-JP" smtClean="0"/>
              <a:pPr/>
              <a:t>‹#›</a:t>
            </a:fld>
            <a:endParaRPr lang="en-US" altLang="ja-JP" dirty="0"/>
          </a:p>
        </p:txBody>
      </p:sp>
      <p:sp>
        <p:nvSpPr>
          <p:cNvPr id="8" name="長方形 7"/>
          <p:cNvSpPr/>
          <p:nvPr userDrawn="1"/>
        </p:nvSpPr>
        <p:spPr>
          <a:xfrm>
            <a:off x="0" y="6257036"/>
            <a:ext cx="9144000" cy="54864"/>
          </a:xfrm>
          <a:prstGeom prst="rect">
            <a:avLst/>
          </a:prstGeom>
          <a:ln>
            <a:noFill/>
          </a:ln>
          <a:effectLst>
            <a:innerShdw blurRad="25400" dist="12700" dir="162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ea typeface="Meiryo UI" panose="020B0604030504040204" pitchFamily="50" charset="-128"/>
            </a:endParaRPr>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lnSpc>
          <a:spcPct val="90000"/>
        </a:lnSpc>
        <a:spcBef>
          <a:spcPct val="0"/>
        </a:spcBef>
        <a:buNone/>
        <a:defRPr kumimoji="1" lang="ja-JP" sz="2100" b="1" kern="1200" cap="all" baseline="0">
          <a:solidFill>
            <a:schemeClr val="accent1"/>
          </a:solidFill>
          <a:effectLst>
            <a:outerShdw blurRad="38100" dist="25400" dir="18900000" algn="bl" rotWithShape="0">
              <a:schemeClr val="bg1">
                <a:alpha val="80000"/>
              </a:schemeClr>
            </a:outerShdw>
          </a:effectLst>
          <a:latin typeface="+mj-lt"/>
          <a:ea typeface="Meiryo UI" panose="020B0604030504040204" pitchFamily="50" charset="-128"/>
          <a:cs typeface="+mj-cs"/>
        </a:defRPr>
      </a:lvl1pPr>
    </p:titleStyle>
    <p:bodyStyle>
      <a:lvl1pPr marL="205740" indent="-171450" algn="l" defTabSz="685800" rtl="0" eaLnBrk="1" latinLnBrk="0" hangingPunct="1">
        <a:lnSpc>
          <a:spcPct val="90000"/>
        </a:lnSpc>
        <a:spcBef>
          <a:spcPts val="1350"/>
        </a:spcBef>
        <a:buClr>
          <a:schemeClr val="accent1"/>
        </a:buClr>
        <a:buFont typeface="Arial" pitchFamily="34" charset="0"/>
        <a:buChar char="•"/>
        <a:defRPr kumimoji="1" lang="ja-JP" sz="1500" kern="1200">
          <a:solidFill>
            <a:schemeClr val="tx1"/>
          </a:solidFill>
          <a:latin typeface="+mn-lt"/>
          <a:ea typeface="Meiryo UI" panose="020B0604030504040204" pitchFamily="50" charset="-128"/>
          <a:cs typeface="+mn-cs"/>
        </a:defRPr>
      </a:lvl1pPr>
      <a:lvl2pPr marL="445770" indent="-171450" algn="l" defTabSz="685800" rtl="0" eaLnBrk="1" latinLnBrk="0" hangingPunct="1">
        <a:lnSpc>
          <a:spcPct val="90000"/>
        </a:lnSpc>
        <a:spcBef>
          <a:spcPts val="750"/>
        </a:spcBef>
        <a:buClr>
          <a:schemeClr val="accent1"/>
        </a:buClr>
        <a:buFont typeface="Arial" pitchFamily="34" charset="0"/>
        <a:buChar char="•"/>
        <a:defRPr kumimoji="1" lang="ja-JP" sz="1350" kern="1200">
          <a:solidFill>
            <a:schemeClr val="tx1"/>
          </a:solidFill>
          <a:latin typeface="+mn-lt"/>
          <a:ea typeface="Meiryo UI" panose="020B0604030504040204" pitchFamily="50" charset="-128"/>
          <a:cs typeface="+mn-cs"/>
        </a:defRPr>
      </a:lvl2pPr>
      <a:lvl3pPr marL="685800" indent="-171450" algn="l" defTabSz="685800" rtl="0" eaLnBrk="1" latinLnBrk="0" hangingPunct="1">
        <a:lnSpc>
          <a:spcPct val="90000"/>
        </a:lnSpc>
        <a:spcBef>
          <a:spcPts val="600"/>
        </a:spcBef>
        <a:buClr>
          <a:schemeClr val="accent1"/>
        </a:buClr>
        <a:buFont typeface="Arial" pitchFamily="34" charset="0"/>
        <a:buChar char="•"/>
        <a:defRPr kumimoji="1" lang="ja-JP" sz="1200" kern="1200">
          <a:solidFill>
            <a:schemeClr val="tx1"/>
          </a:solidFill>
          <a:latin typeface="+mn-lt"/>
          <a:ea typeface="Meiryo UI" panose="020B0604030504040204" pitchFamily="50" charset="-128"/>
          <a:cs typeface="+mn-cs"/>
        </a:defRPr>
      </a:lvl3pPr>
      <a:lvl4pPr marL="925830" indent="-171450" algn="l" defTabSz="685800" rtl="0" eaLnBrk="1" latinLnBrk="0" hangingPunct="1">
        <a:lnSpc>
          <a:spcPct val="90000"/>
        </a:lnSpc>
        <a:spcBef>
          <a:spcPts val="600"/>
        </a:spcBef>
        <a:buClr>
          <a:schemeClr val="accent1"/>
        </a:buClr>
        <a:buFont typeface="Arial" pitchFamily="34" charset="0"/>
        <a:buChar char="•"/>
        <a:defRPr kumimoji="1" lang="ja-JP" sz="1050" kern="1200">
          <a:solidFill>
            <a:schemeClr val="tx1"/>
          </a:solidFill>
          <a:latin typeface="+mn-lt"/>
          <a:ea typeface="Meiryo UI" panose="020B0604030504040204" pitchFamily="50" charset="-128"/>
          <a:cs typeface="+mn-cs"/>
        </a:defRPr>
      </a:lvl4pPr>
      <a:lvl5pPr marL="1165860" indent="-171450" algn="l" defTabSz="685800" rtl="0" eaLnBrk="1" latinLnBrk="0" hangingPunct="1">
        <a:lnSpc>
          <a:spcPct val="90000"/>
        </a:lnSpc>
        <a:spcBef>
          <a:spcPts val="600"/>
        </a:spcBef>
        <a:buClr>
          <a:schemeClr val="accent1"/>
        </a:buClr>
        <a:buFont typeface="Arial" pitchFamily="34" charset="0"/>
        <a:buChar char="•"/>
        <a:defRPr kumimoji="1" lang="ja-JP" sz="1050" kern="1200">
          <a:solidFill>
            <a:schemeClr val="tx1"/>
          </a:solidFill>
          <a:latin typeface="+mn-lt"/>
          <a:ea typeface="Meiryo UI" panose="020B0604030504040204" pitchFamily="50" charset="-128"/>
          <a:cs typeface="+mn-cs"/>
        </a:defRPr>
      </a:lvl5pPr>
      <a:lvl6pPr marL="1371600" indent="-171450" algn="l" defTabSz="685800" rtl="0" eaLnBrk="1" latinLnBrk="0" hangingPunct="1">
        <a:lnSpc>
          <a:spcPct val="90000"/>
        </a:lnSpc>
        <a:spcBef>
          <a:spcPts val="600"/>
        </a:spcBef>
        <a:buClr>
          <a:schemeClr val="accent1"/>
        </a:buClr>
        <a:buFont typeface="Arial" pitchFamily="34" charset="0"/>
        <a:buChar char="•"/>
        <a:defRPr kumimoji="1" lang="ja-JP" sz="1050" kern="1200">
          <a:solidFill>
            <a:schemeClr val="tx1"/>
          </a:solidFill>
          <a:latin typeface="+mn-lt"/>
          <a:ea typeface="+mn-ea"/>
          <a:cs typeface="+mn-cs"/>
        </a:defRPr>
      </a:lvl6pPr>
      <a:lvl7pPr marL="1577340" indent="-171450" algn="l" defTabSz="685800" rtl="0" eaLnBrk="1" latinLnBrk="0" hangingPunct="1">
        <a:lnSpc>
          <a:spcPct val="90000"/>
        </a:lnSpc>
        <a:spcBef>
          <a:spcPts val="600"/>
        </a:spcBef>
        <a:buClr>
          <a:schemeClr val="accent1"/>
        </a:buClr>
        <a:buFont typeface="Arial" pitchFamily="34" charset="0"/>
        <a:buChar char="•"/>
        <a:defRPr kumimoji="1" lang="ja-JP" sz="1050" kern="1200">
          <a:solidFill>
            <a:schemeClr val="tx1"/>
          </a:solidFill>
          <a:latin typeface="+mn-lt"/>
          <a:ea typeface="+mn-ea"/>
          <a:cs typeface="+mn-cs"/>
        </a:defRPr>
      </a:lvl7pPr>
      <a:lvl8pPr marL="1783080" indent="-171450" algn="l" defTabSz="685800" rtl="0" eaLnBrk="1" latinLnBrk="0" hangingPunct="1">
        <a:lnSpc>
          <a:spcPct val="90000"/>
        </a:lnSpc>
        <a:spcBef>
          <a:spcPts val="600"/>
        </a:spcBef>
        <a:buClr>
          <a:schemeClr val="accent1"/>
        </a:buClr>
        <a:buFont typeface="Arial" pitchFamily="34" charset="0"/>
        <a:buChar char="•"/>
        <a:defRPr kumimoji="1" lang="ja-JP" sz="1050" kern="1200">
          <a:solidFill>
            <a:schemeClr val="tx1"/>
          </a:solidFill>
          <a:latin typeface="+mn-lt"/>
          <a:ea typeface="+mn-ea"/>
          <a:cs typeface="+mn-cs"/>
        </a:defRPr>
      </a:lvl8pPr>
      <a:lvl9pPr marL="1988820" indent="-171450" algn="l" defTabSz="685800" rtl="0" eaLnBrk="1" latinLnBrk="0" hangingPunct="1">
        <a:lnSpc>
          <a:spcPct val="90000"/>
        </a:lnSpc>
        <a:spcBef>
          <a:spcPts val="600"/>
        </a:spcBef>
        <a:buClr>
          <a:schemeClr val="accent1"/>
        </a:buClr>
        <a:buFont typeface="Arial" pitchFamily="34" charset="0"/>
        <a:buChar char="•"/>
        <a:defRPr kumimoji="1" lang="ja-JP" sz="1050" kern="1200">
          <a:solidFill>
            <a:schemeClr val="tx1"/>
          </a:solidFill>
          <a:latin typeface="+mn-lt"/>
          <a:ea typeface="+mn-ea"/>
          <a:cs typeface="+mn-cs"/>
        </a:defRPr>
      </a:lvl9pPr>
    </p:bodyStyle>
    <p:otherStyle>
      <a:defPPr>
        <a:defRPr kumimoji="1" lang="ja-JP"/>
      </a:defPPr>
      <a:lvl1pPr marL="0" algn="l" defTabSz="685800" rtl="0" eaLnBrk="1" latinLnBrk="0" hangingPunct="1">
        <a:defRPr kumimoji="1" lang="ja-JP" sz="1350" kern="1200">
          <a:solidFill>
            <a:schemeClr val="tx1"/>
          </a:solidFill>
          <a:latin typeface="+mn-lt"/>
          <a:ea typeface="+mn-ea"/>
          <a:cs typeface="+mn-cs"/>
        </a:defRPr>
      </a:lvl1pPr>
      <a:lvl2pPr marL="342900" algn="l" defTabSz="685800" rtl="0" eaLnBrk="1" latinLnBrk="0" hangingPunct="1">
        <a:defRPr kumimoji="1" lang="ja-JP" sz="1350" kern="1200">
          <a:solidFill>
            <a:schemeClr val="tx1"/>
          </a:solidFill>
          <a:latin typeface="+mn-lt"/>
          <a:ea typeface="+mn-ea"/>
          <a:cs typeface="+mn-cs"/>
        </a:defRPr>
      </a:lvl2pPr>
      <a:lvl3pPr marL="685800" algn="l" defTabSz="685800" rtl="0" eaLnBrk="1" latinLnBrk="0" hangingPunct="1">
        <a:defRPr kumimoji="1" lang="ja-JP" sz="1350" kern="1200">
          <a:solidFill>
            <a:schemeClr val="tx1"/>
          </a:solidFill>
          <a:latin typeface="+mn-lt"/>
          <a:ea typeface="+mn-ea"/>
          <a:cs typeface="+mn-cs"/>
        </a:defRPr>
      </a:lvl3pPr>
      <a:lvl4pPr marL="1028700" algn="l" defTabSz="685800" rtl="0" eaLnBrk="1" latinLnBrk="0" hangingPunct="1">
        <a:defRPr kumimoji="1" lang="ja-JP" sz="1350" kern="1200">
          <a:solidFill>
            <a:schemeClr val="tx1"/>
          </a:solidFill>
          <a:latin typeface="+mn-lt"/>
          <a:ea typeface="+mn-ea"/>
          <a:cs typeface="+mn-cs"/>
        </a:defRPr>
      </a:lvl4pPr>
      <a:lvl5pPr marL="1371600" algn="l" defTabSz="685800" rtl="0" eaLnBrk="1" latinLnBrk="0" hangingPunct="1">
        <a:defRPr kumimoji="1" lang="ja-JP" sz="1350" kern="1200">
          <a:solidFill>
            <a:schemeClr val="tx1"/>
          </a:solidFill>
          <a:latin typeface="+mn-lt"/>
          <a:ea typeface="+mn-ea"/>
          <a:cs typeface="+mn-cs"/>
        </a:defRPr>
      </a:lvl5pPr>
      <a:lvl6pPr marL="1714500" algn="l" defTabSz="685800" rtl="0" eaLnBrk="1" latinLnBrk="0" hangingPunct="1">
        <a:defRPr kumimoji="1" lang="ja-JP" sz="1350" kern="1200">
          <a:solidFill>
            <a:schemeClr val="tx1"/>
          </a:solidFill>
          <a:latin typeface="+mn-lt"/>
          <a:ea typeface="+mn-ea"/>
          <a:cs typeface="+mn-cs"/>
        </a:defRPr>
      </a:lvl6pPr>
      <a:lvl7pPr marL="2057400" algn="l" defTabSz="685800" rtl="0" eaLnBrk="1" latinLnBrk="0" hangingPunct="1">
        <a:defRPr kumimoji="1" lang="ja-JP" sz="1350" kern="1200">
          <a:solidFill>
            <a:schemeClr val="tx1"/>
          </a:solidFill>
          <a:latin typeface="+mn-lt"/>
          <a:ea typeface="+mn-ea"/>
          <a:cs typeface="+mn-cs"/>
        </a:defRPr>
      </a:lvl7pPr>
      <a:lvl8pPr marL="2400300" algn="l" defTabSz="685800" rtl="0" eaLnBrk="1" latinLnBrk="0" hangingPunct="1">
        <a:defRPr kumimoji="1" lang="ja-JP" sz="1350" kern="1200">
          <a:solidFill>
            <a:schemeClr val="tx1"/>
          </a:solidFill>
          <a:latin typeface="+mn-lt"/>
          <a:ea typeface="+mn-ea"/>
          <a:cs typeface="+mn-cs"/>
        </a:defRPr>
      </a:lvl8pPr>
      <a:lvl9pPr marL="2743200" algn="l" defTabSz="685800" rtl="0" eaLnBrk="1" latinLnBrk="0" hangingPunct="1">
        <a:defRPr kumimoji="1" lang="ja-JP"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10"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252248" y="1506264"/>
            <a:ext cx="8639504" cy="3452648"/>
          </a:xfrm>
        </p:spPr>
        <p:txBody>
          <a:bodyPr anchor="ctr">
            <a:normAutofit/>
          </a:bodyPr>
          <a:lstStyle/>
          <a:p>
            <a:pPr algn="ctr">
              <a:lnSpc>
                <a:spcPct val="100000"/>
              </a:lnSpc>
              <a:spcAft>
                <a:spcPts val="1800"/>
              </a:spcAft>
            </a:pPr>
            <a:r>
              <a:rPr kumimoji="1" lang="ja-JP" altLang="en-US" sz="480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ギャップ萌えと言語表現</a:t>
            </a:r>
            <a:br>
              <a:rPr kumimoji="1" lang="en-US" altLang="ja-JP" sz="4800" b="0" cap="none"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br>
            <a:br>
              <a:rPr kumimoji="1" lang="en-US" altLang="ja-JP" sz="2400" b="0" cap="none"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32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冨樫 純一</a:t>
            </a:r>
            <a:br>
              <a:rPr lang="en-US" altLang="ja-JP" sz="2400" b="0" cap="none"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br>
            <a:br>
              <a:rPr lang="en-US" altLang="ja-JP" sz="2400" b="0" cap="none"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br>
            <a:r>
              <a:rPr kumimoji="1" lang="en-US" altLang="ja-JP" sz="2400" b="0" cap="none" dirty="0">
                <a:ln w="0"/>
                <a:effectLst>
                  <a:outerShdw blurRad="38100" dist="19050" dir="2700000" algn="tl"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2017</a:t>
            </a:r>
            <a:r>
              <a:rPr kumimoji="1" lang="ja-JP" altLang="en-US" sz="2400" b="0" cap="none" dirty="0">
                <a:ln w="0"/>
                <a:effectLst>
                  <a:outerShdw blurRad="38100" dist="19050" dir="2700000" algn="tl"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年度 </a:t>
            </a:r>
            <a:r>
              <a:rPr lang="ja-JP" altLang="en-US" sz="2400" b="0" cap="none" dirty="0">
                <a:ln w="0"/>
                <a:effectLst>
                  <a:outerShdw blurRad="38100" dist="19050" dir="2700000" algn="tl"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大東文化大学 日本文学会 秋季大会講演</a:t>
            </a:r>
            <a:br>
              <a:rPr lang="en-US" altLang="ja-JP" sz="2400" b="0" cap="none" dirty="0">
                <a:ln w="0"/>
                <a:effectLst>
                  <a:outerShdw blurRad="38100" dist="19050" dir="2700000" algn="tl"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b="0" cap="none" dirty="0">
                <a:ln w="0"/>
                <a:effectLst>
                  <a:outerShdw blurRad="38100" dist="19050" dir="2700000" algn="tl"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400" b="0" cap="none" dirty="0">
                <a:ln w="0"/>
                <a:effectLst>
                  <a:outerShdw blurRad="38100" dist="19050" dir="2700000" algn="tl"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2017/10/24 </a:t>
            </a:r>
            <a:r>
              <a:rPr lang="ja-JP" altLang="en-US" sz="2400" b="0" cap="none" dirty="0">
                <a:ln w="0"/>
                <a:effectLst>
                  <a:outerShdw blurRad="38100" dist="19050" dir="2700000" algn="tl"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東松山校舎記念講堂）</a:t>
            </a:r>
            <a:br>
              <a:rPr lang="en-US" altLang="ja-JP" sz="2400" b="0" cap="none" dirty="0">
                <a:ln w="0"/>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br>
            <a:endParaRPr kumimoji="1" lang="ja-JP" altLang="en-US" sz="2400" b="0" cap="none" dirty="0">
              <a:ln w="0"/>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596833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800100" y="2606041"/>
            <a:ext cx="7543800" cy="2367612"/>
          </a:xfrm>
        </p:spPr>
        <p:txBody>
          <a:bodyPr>
            <a:normAutofit/>
          </a:bodyPr>
          <a:lstStyle/>
          <a:p>
            <a:r>
              <a:rPr lang="ja-JP" altLang="en-US" sz="40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言語的逸脱と属性の分類</a:t>
            </a:r>
            <a:endParaRPr lang="ja-JP" altLang="en-US" sz="4000" b="0" cap="none" dirty="0">
              <a:ln w="0"/>
              <a:solidFill>
                <a:schemeClr val="tx1">
                  <a:lumMod val="85000"/>
                  <a:lumOff val="15000"/>
                </a:schemeClr>
              </a:solidFill>
              <a:effectLst>
                <a:outerShdw blurRad="38100" dist="19050" dir="2700000" algn="tl" rotWithShape="0">
                  <a:schemeClr val="dk1">
                    <a:alpha val="40000"/>
                  </a:schemeClr>
                </a:outerShdw>
              </a:effectLst>
            </a:endParaRPr>
          </a:p>
        </p:txBody>
      </p:sp>
      <p:sp>
        <p:nvSpPr>
          <p:cNvPr id="3" name="サブタイトル 2"/>
          <p:cNvSpPr>
            <a:spLocks noGrp="1"/>
          </p:cNvSpPr>
          <p:nvPr>
            <p:ph type="subTitle" idx="1"/>
          </p:nvPr>
        </p:nvSpPr>
        <p:spPr/>
        <p:txBody>
          <a:bodyPr anchor="ctr">
            <a:noAutofit/>
          </a:bodyPr>
          <a:lstStyle/>
          <a:p>
            <a:r>
              <a:rPr lang="en-US" altLang="ja-JP" sz="2800" b="0" cap="none" dirty="0">
                <a:ln w="0"/>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b="0" cap="none" dirty="0">
                <a:ln w="0"/>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さまざまな具体例に基づく分析</a:t>
            </a:r>
            <a:r>
              <a:rPr lang="en-US" altLang="ja-JP" sz="2800" b="0" cap="none" dirty="0">
                <a:ln w="0"/>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800" b="0" cap="none" dirty="0">
              <a:ln w="0"/>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3176901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71550" y="1277006"/>
            <a:ext cx="7200900" cy="4666594"/>
          </a:xfrm>
        </p:spPr>
        <p:txBody>
          <a:bodyPr>
            <a:normAutofit/>
          </a:bodyPr>
          <a:lstStyle/>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恒常的な属性とのズレ</a:t>
            </a: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一時的な属性とのズレ</a:t>
            </a: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発話内容や表現手法におけるズレ</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spcBef>
                <a:spcPts val="0"/>
              </a:spcBef>
              <a:spcAft>
                <a:spcPts val="1200"/>
              </a:spcAft>
              <a:buNone/>
            </a:pP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種類はさまざま</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spcBef>
                <a:spcPts val="0"/>
              </a:spcBef>
              <a:spcAft>
                <a:spcPts val="1200"/>
              </a:spcAft>
              <a:buNone/>
            </a:pPr>
            <a:endParaRPr lang="en-US" altLang="ja-JP" sz="2400"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gn="ctr">
              <a:lnSpc>
                <a:spcPct val="150000"/>
              </a:lnSpc>
              <a:spcBef>
                <a:spcPts val="0"/>
              </a:spcBef>
              <a:spcAft>
                <a:spcPts val="1200"/>
              </a:spcAft>
              <a:buNone/>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代表的なものをピックアップして分析する</a:t>
            </a:r>
          </a:p>
        </p:txBody>
      </p:sp>
      <p:sp>
        <p:nvSpPr>
          <p:cNvPr id="6" name="タイトル 1"/>
          <p:cNvSpPr txBox="1">
            <a:spLocks/>
          </p:cNvSpPr>
          <p:nvPr/>
        </p:nvSpPr>
        <p:spPr>
          <a:xfrm>
            <a:off x="971550" y="381000"/>
            <a:ext cx="7200900" cy="8171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lang="ja-JP" sz="2100" b="1" kern="1200" cap="all" baseline="0">
                <a:solidFill>
                  <a:schemeClr val="accent1"/>
                </a:solidFill>
                <a:effectLst>
                  <a:outerShdw blurRad="38100" dist="25400" dir="18900000" algn="bl" rotWithShape="0">
                    <a:schemeClr val="bg1">
                      <a:alpha val="80000"/>
                    </a:schemeClr>
                  </a:outerShdw>
                </a:effectLst>
                <a:latin typeface="+mj-lt"/>
                <a:ea typeface="Meiryo UI" panose="020B0604030504040204" pitchFamily="50" charset="-128"/>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4000" b="0" cap="none"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言語的逸脱の種類</a:t>
            </a:r>
            <a:endParaRPr kumimoji="1" lang="ja-JP" altLang="en-US" sz="4000" b="0" i="0" u="none" strike="noStrike" kern="1200" cap="none" spc="0" normalizeH="0" noProof="0" dirty="0">
              <a:ln w="0"/>
              <a:solidFill>
                <a:schemeClr val="tx1">
                  <a:lumMod val="85000"/>
                  <a:lumOff val="15000"/>
                </a:schemeClr>
              </a:solidFill>
              <a:effectLst>
                <a:outerShdw blurRad="38100" dist="19050" dir="2700000" algn="tl" rotWithShape="0">
                  <a:prstClr val="black">
                    <a:alpha val="40000"/>
                  </a:prst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1" lang="en-US" altLang="ja-JP" sz="750" b="0" i="0" u="none" strike="noStrike" kern="1200" cap="none" spc="0" normalizeH="0" baseline="0" noProof="0" smtClean="0">
                <a:ln>
                  <a:noFill/>
                </a:ln>
                <a:solidFill>
                  <a:prstClr val="black"/>
                </a:solidFill>
                <a:effectLst/>
                <a:uLnTx/>
                <a:uFillTx/>
                <a:latin typeface="Cambria"/>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ja-JP" altLang="en-US" sz="750" b="0" i="0" u="none" strike="noStrike" kern="1200" cap="none" spc="0" normalizeH="0" baseline="0" noProof="0" dirty="0">
              <a:ln>
                <a:noFill/>
              </a:ln>
              <a:solidFill>
                <a:prstClr val="black"/>
              </a:solidFill>
              <a:effectLst/>
              <a:uLnTx/>
              <a:uFillTx/>
              <a:latin typeface="Cambria"/>
              <a:ea typeface="Meiryo UI" panose="020B0604030504040204" pitchFamily="50" charset="-128"/>
              <a:cs typeface="+mn-cs"/>
            </a:endParaRPr>
          </a:p>
        </p:txBody>
      </p:sp>
    </p:spTree>
    <p:extLst>
      <p:ext uri="{BB962C8B-B14F-4D97-AF65-F5344CB8AC3E}">
        <p14:creationId xmlns:p14="http://schemas.microsoft.com/office/powerpoint/2010/main" val="3901360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5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5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5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25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800100" y="2606041"/>
            <a:ext cx="7543800" cy="2379318"/>
          </a:xfrm>
        </p:spPr>
        <p:txBody>
          <a:bodyPr>
            <a:normAutofit/>
          </a:bodyPr>
          <a:lstStyle/>
          <a:p>
            <a:r>
              <a:rPr lang="ja-JP" altLang="en-US" sz="40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言語的逸脱</a:t>
            </a:r>
            <a:r>
              <a:rPr lang="en-US" altLang="ja-JP" sz="40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Ⅰ</a:t>
            </a:r>
            <a:endParaRPr lang="ja-JP" altLang="en-US" sz="4000" b="0" cap="none" dirty="0">
              <a:ln w="0"/>
              <a:solidFill>
                <a:schemeClr val="tx1">
                  <a:lumMod val="85000"/>
                  <a:lumOff val="15000"/>
                </a:schemeClr>
              </a:solidFill>
              <a:effectLst>
                <a:outerShdw blurRad="38100" dist="19050" dir="2700000" algn="tl" rotWithShape="0">
                  <a:schemeClr val="dk1">
                    <a:alpha val="40000"/>
                  </a:schemeClr>
                </a:outerShdw>
              </a:effectLst>
            </a:endParaRPr>
          </a:p>
        </p:txBody>
      </p:sp>
      <p:sp>
        <p:nvSpPr>
          <p:cNvPr id="3" name="サブタイトル 2"/>
          <p:cNvSpPr>
            <a:spLocks noGrp="1"/>
          </p:cNvSpPr>
          <p:nvPr>
            <p:ph type="subTitle" idx="1"/>
          </p:nvPr>
        </p:nvSpPr>
        <p:spPr/>
        <p:txBody>
          <a:bodyPr anchor="ctr">
            <a:noAutofit/>
          </a:bodyPr>
          <a:lstStyle/>
          <a:p>
            <a:r>
              <a:rPr lang="en-US" altLang="ja-JP" sz="2800" b="0" cap="none" dirty="0">
                <a:ln w="0"/>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b="0" cap="none" dirty="0">
                <a:ln w="0"/>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話者属性と言語属性のギャップ</a:t>
            </a:r>
            <a:r>
              <a:rPr lang="en-US" altLang="ja-JP" sz="2800" b="0" cap="none" dirty="0">
                <a:ln w="0"/>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800" b="0" cap="none" dirty="0">
              <a:ln w="0"/>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78225533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1550" y="381000"/>
            <a:ext cx="7200900" cy="612228"/>
          </a:xfrm>
        </p:spPr>
        <p:txBody>
          <a:bodyPr anchor="ctr">
            <a:normAutofit/>
          </a:bodyPr>
          <a:lstStyle/>
          <a:p>
            <a:r>
              <a:rPr kumimoji="1" lang="ja-JP" altLang="en-US" sz="32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ボクっ娘</a:t>
            </a:r>
          </a:p>
        </p:txBody>
      </p:sp>
      <p:sp>
        <p:nvSpPr>
          <p:cNvPr id="3" name="テキスト プレースホルダー 2"/>
          <p:cNvSpPr>
            <a:spLocks noGrp="1"/>
          </p:cNvSpPr>
          <p:nvPr>
            <p:ph type="body" idx="1"/>
          </p:nvPr>
        </p:nvSpPr>
        <p:spPr>
          <a:xfrm>
            <a:off x="4833786" y="1481833"/>
            <a:ext cx="4310213" cy="3259336"/>
          </a:xfrm>
        </p:spPr>
        <p:txBody>
          <a:bodyPr anchor="t">
            <a:normAutofit/>
          </a:bodyPr>
          <a:lstStyle/>
          <a:p>
            <a:pPr>
              <a:lnSpc>
                <a:spcPct val="100000"/>
              </a:lnSpc>
              <a:spcAft>
                <a:spcPts val="600"/>
              </a:spcAft>
            </a:pPr>
            <a:r>
              <a:rPr lang="ja-JP" altLang="en-US" sz="2400" b="0" cap="none" dirty="0">
                <a:ln w="0"/>
                <a:solidFill>
                  <a:schemeClr val="tx1">
                    <a:lumMod val="85000"/>
                    <a:lumOff val="15000"/>
                  </a:schemeClr>
                </a:solidFill>
                <a:effectLst>
                  <a:outerShdw blurRad="38100" dist="19050" dir="2700000" algn="tl">
                    <a:srgbClr val="000000">
                      <a:alpha val="40000"/>
                    </a:srgbClr>
                  </a:outerShdw>
                </a:effectLst>
                <a:latin typeface="メイリオ" panose="020B0604030504040204" pitchFamily="50" charset="-128"/>
                <a:ea typeface="メイリオ" panose="020B0604030504040204" pitchFamily="50" charset="-128"/>
                <a:cs typeface="メイリオ" panose="020B0604030504040204" pitchFamily="50" charset="-128"/>
              </a:rPr>
              <a:t>来生瞳</a:t>
            </a:r>
            <a:endParaRPr kumimoji="1" lang="en-US" altLang="ja-JP" sz="2400" b="0" cap="none" dirty="0">
              <a:ln w="0"/>
              <a:solidFill>
                <a:schemeClr val="tx1">
                  <a:lumMod val="85000"/>
                  <a:lumOff val="15000"/>
                </a:schemeClr>
              </a:solidFill>
              <a:effectLst>
                <a:outerShdw blurRad="38100" dist="19050" dir="2700000" algn="tl">
                  <a:srgbClr val="000000">
                    <a:alpha val="40000"/>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00000"/>
              </a:lnSpc>
              <a:spcAft>
                <a:spcPts val="1200"/>
              </a:spcAft>
            </a:pPr>
            <a:r>
              <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「このままだと変に思われちゃうし</a:t>
            </a:r>
            <a:r>
              <a:rPr kumimoji="1"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hangingPunct="0">
              <a:lnSpc>
                <a:spcPct val="100000"/>
              </a:lnSpc>
              <a:spcBef>
                <a:spcPts val="600"/>
              </a:spcBef>
              <a:spcAft>
                <a:spcPts val="600"/>
              </a:spcAft>
            </a:pP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来生愛</a:t>
            </a:r>
            <a:endParaRPr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hangingPunct="0">
              <a:lnSpc>
                <a:spcPct val="100000"/>
              </a:lnSpc>
              <a:spcAft>
                <a:spcPts val="1200"/>
              </a:spcAft>
            </a:pPr>
            <a:r>
              <a:rPr lang="ja-JP" altLang="en-US" sz="2400" b="0" cap="none" dirty="0">
                <a:ln w="0"/>
                <a:solidFill>
                  <a:schemeClr val="tx1">
                    <a:lumMod val="85000"/>
                    <a:lumOff val="15000"/>
                  </a:schemeClr>
                </a:solidFill>
                <a:effectLst>
                  <a:outerShdw blurRad="38100" dist="19050" dir="2700000" algn="tl" rotWithShape="0">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「いっそ</a:t>
            </a:r>
            <a:r>
              <a:rPr lang="ja-JP" altLang="en-US" sz="2400" b="0" u="heavy" cap="none" dirty="0">
                <a:ln w="0"/>
                <a:solidFill>
                  <a:schemeClr val="tx1">
                    <a:lumMod val="85000"/>
                    <a:lumOff val="15000"/>
                  </a:schemeClr>
                </a:solidFill>
                <a:effectLst>
                  <a:outerShdw blurRad="38100" dist="19050" dir="2700000" algn="tl" rotWithShape="0">
                    <a:srgbClr val="000000">
                      <a:alpha val="43137"/>
                    </a:srgbClr>
                  </a:outerShdw>
                </a:effectLst>
                <a:uFill>
                  <a:solidFill>
                    <a:srgbClr val="FF0000"/>
                  </a:solidFill>
                </a:uFill>
                <a:latin typeface="メイリオ" panose="020B0604030504040204" pitchFamily="50" charset="-128"/>
                <a:ea typeface="メイリオ" panose="020B0604030504040204" pitchFamily="50" charset="-128"/>
                <a:cs typeface="メイリオ" panose="020B0604030504040204" pitchFamily="50" charset="-128"/>
              </a:rPr>
              <a:t>ボク</a:t>
            </a:r>
            <a:r>
              <a:rPr lang="ja-JP" altLang="en-US" sz="2400" b="0" cap="none" dirty="0">
                <a:ln w="0"/>
                <a:solidFill>
                  <a:schemeClr val="tx1">
                    <a:lumMod val="85000"/>
                    <a:lumOff val="15000"/>
                  </a:schemeClr>
                </a:solidFill>
                <a:effectLst>
                  <a:outerShdw blurRad="38100" dist="19050" dir="2700000" algn="tl" rotWithShape="0">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たちがキャッツだ</a:t>
            </a:r>
            <a:r>
              <a:rPr lang="en-US" altLang="ja-JP" sz="2400" b="0" cap="none" dirty="0">
                <a:ln w="0"/>
                <a:solidFill>
                  <a:schemeClr val="tx1">
                    <a:lumMod val="85000"/>
                    <a:lumOff val="15000"/>
                  </a:schemeClr>
                </a:solidFill>
                <a:effectLst>
                  <a:outerShdw blurRad="38100" dist="19050" dir="2700000" algn="tl" rotWithShape="0">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b="0" cap="none" dirty="0">
                <a:ln w="0"/>
                <a:solidFill>
                  <a:schemeClr val="tx1">
                    <a:lumMod val="85000"/>
                    <a:lumOff val="15000"/>
                  </a:schemeClr>
                </a:solidFill>
                <a:effectLst>
                  <a:outerShdw blurRad="38100" dist="19050" dir="2700000" algn="tl" rotWithShape="0">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って俊夫さんにいえたらねぇ」</a:t>
            </a:r>
            <a:endParaRPr kumimoji="1" lang="ja-JP" altLang="en-US" sz="2400" b="0" cap="none" dirty="0">
              <a:ln w="0"/>
              <a:solidFill>
                <a:schemeClr val="tx1">
                  <a:lumMod val="85000"/>
                  <a:lumOff val="15000"/>
                </a:schemeClr>
              </a:solidFill>
              <a:effectLst>
                <a:outerShdw blurRad="38100" dist="19050" dir="2700000" algn="tl" rotWithShape="0">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 name="コンテンツ プレースホルダー 8" title="北条司『キャッツアイ』第12巻"/>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62298" y="1400733"/>
            <a:ext cx="4209702" cy="3287376"/>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sp>
        <p:nvSpPr>
          <p:cNvPr id="7" name="テキスト プレースホルダー 2"/>
          <p:cNvSpPr>
            <a:spLocks noGrp="1"/>
          </p:cNvSpPr>
          <p:nvPr>
            <p:ph type="body" idx="1"/>
          </p:nvPr>
        </p:nvSpPr>
        <p:spPr>
          <a:xfrm>
            <a:off x="285750" y="5602782"/>
            <a:ext cx="8598118" cy="641350"/>
          </a:xfrm>
        </p:spPr>
        <p:txBody>
          <a:bodyPr>
            <a:normAutofit/>
          </a:bodyPr>
          <a:lstStyle/>
          <a:p>
            <a:pPr>
              <a:lnSpc>
                <a:spcPct val="100000"/>
              </a:lnSpc>
            </a:pPr>
            <a:r>
              <a:rPr lang="ja-JP" altLang="en-US"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（北条司</a:t>
            </a:r>
            <a:r>
              <a:rPr kumimoji="1" lang="en-US" altLang="ja-JP"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キャッツ♡アイ</a:t>
            </a:r>
            <a:r>
              <a:rPr kumimoji="1" lang="en-US" altLang="ja-JP"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第</a:t>
            </a:r>
            <a:r>
              <a:rPr kumimoji="1" lang="en-US" altLang="ja-JP"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12</a:t>
            </a:r>
            <a:r>
              <a:rPr kumimoji="1" lang="ja-JP" altLang="en-US"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巻、集英社、</a:t>
            </a:r>
            <a:r>
              <a:rPr kumimoji="1" lang="en-US" altLang="ja-JP"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1985</a:t>
            </a:r>
            <a:r>
              <a:rPr kumimoji="1" lang="ja-JP" altLang="en-US"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月、</a:t>
            </a:r>
            <a:r>
              <a:rPr kumimoji="1" lang="en-US" altLang="ja-JP"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p</a:t>
            </a:r>
            <a:r>
              <a:rPr lang="en-US" altLang="ja-JP"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.134</a:t>
            </a:r>
            <a:r>
              <a:rPr lang="ja-JP" altLang="en-US"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1" lang="en-US" altLang="ja-JP" sz="750" b="0" i="0" u="none" strike="noStrike" kern="1200" cap="none" spc="0" normalizeH="0" baseline="0" noProof="0" smtClean="0">
                <a:ln>
                  <a:noFill/>
                </a:ln>
                <a:solidFill>
                  <a:prstClr val="black"/>
                </a:solidFill>
                <a:effectLst/>
                <a:uLnTx/>
                <a:uFillTx/>
                <a:latin typeface="Cambria"/>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750" b="0" i="0" u="none" strike="noStrike" kern="1200" cap="none" spc="0" normalizeH="0" baseline="0" noProof="0" dirty="0">
              <a:ln>
                <a:noFill/>
              </a:ln>
              <a:solidFill>
                <a:prstClr val="black"/>
              </a:solidFill>
              <a:effectLst/>
              <a:uLnTx/>
              <a:uFillTx/>
              <a:latin typeface="Cambria"/>
              <a:ea typeface="Meiryo UI" panose="020B0604030504040204" pitchFamily="50" charset="-128"/>
              <a:cs typeface="+mn-cs"/>
            </a:endParaRPr>
          </a:p>
        </p:txBody>
      </p:sp>
    </p:spTree>
    <p:extLst>
      <p:ext uri="{BB962C8B-B14F-4D97-AF65-F5344CB8AC3E}">
        <p14:creationId xmlns:p14="http://schemas.microsoft.com/office/powerpoint/2010/main" val="2939168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1550" y="381000"/>
            <a:ext cx="7200900" cy="612228"/>
          </a:xfrm>
        </p:spPr>
        <p:txBody>
          <a:bodyPr anchor="ctr">
            <a:normAutofit/>
          </a:bodyPr>
          <a:lstStyle/>
          <a:p>
            <a:r>
              <a:rPr kumimoji="1" lang="ja-JP" altLang="en-US" sz="32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ボクっ娘</a:t>
            </a:r>
          </a:p>
        </p:txBody>
      </p:sp>
      <p:sp>
        <p:nvSpPr>
          <p:cNvPr id="3" name="テキスト プレースホルダー 2"/>
          <p:cNvSpPr>
            <a:spLocks noGrp="1"/>
          </p:cNvSpPr>
          <p:nvPr>
            <p:ph type="body" idx="1"/>
          </p:nvPr>
        </p:nvSpPr>
        <p:spPr>
          <a:xfrm>
            <a:off x="4833786" y="1481832"/>
            <a:ext cx="4310213" cy="4106167"/>
          </a:xfrm>
        </p:spPr>
        <p:txBody>
          <a:bodyPr anchor="t">
            <a:normAutofit/>
          </a:bodyPr>
          <a:lstStyle/>
          <a:p>
            <a:pPr>
              <a:lnSpc>
                <a:spcPct val="100000"/>
              </a:lnSpc>
              <a:spcAft>
                <a:spcPts val="600"/>
              </a:spcAft>
            </a:pPr>
            <a:r>
              <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世良真純</a:t>
            </a:r>
            <a:endParaRPr kumimoji="1"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00000"/>
              </a:lnSpc>
              <a:spcAft>
                <a:spcPts val="1200"/>
              </a:spcAft>
            </a:pPr>
            <a:r>
              <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年前から親と一緒にアメリカに住んでたんだけど</a:t>
            </a:r>
            <a:r>
              <a:rPr kumimoji="1"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hangingPunct="0">
              <a:lnSpc>
                <a:spcPct val="100000"/>
              </a:lnSpc>
              <a:spcAft>
                <a:spcPts val="1200"/>
              </a:spcAft>
            </a:pP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「やっぱ</a:t>
            </a:r>
            <a:r>
              <a:rPr lang="ja-JP" altLang="en-US" sz="2400" b="0" u="heavy" cap="none" dirty="0">
                <a:ln w="0"/>
                <a:solidFill>
                  <a:schemeClr val="tx1">
                    <a:lumMod val="85000"/>
                    <a:lumOff val="15000"/>
                  </a:schemeClr>
                </a:solidFill>
                <a:effectLst>
                  <a:outerShdw blurRad="38100" dist="19050" dir="2700000" algn="tl" rotWithShape="0">
                    <a:schemeClr val="dk1">
                      <a:alpha val="40000"/>
                    </a:schemeClr>
                  </a:outerShdw>
                </a:effectLst>
                <a:uFill>
                  <a:solidFill>
                    <a:srgbClr val="FF0000"/>
                  </a:solidFill>
                </a:uFill>
                <a:latin typeface="メイリオ" panose="020B0604030504040204" pitchFamily="50" charset="-128"/>
                <a:ea typeface="メイリオ" panose="020B0604030504040204" pitchFamily="50" charset="-128"/>
                <a:cs typeface="メイリオ" panose="020B0604030504040204" pitchFamily="50" charset="-128"/>
              </a:rPr>
              <a:t>ボク</a:t>
            </a: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が生まれ育った日本に住みたいって我がまま言って、東京に戻って来たんだよ！」</a:t>
            </a:r>
            <a:endParaRPr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hangingPunct="0">
              <a:lnSpc>
                <a:spcPct val="100000"/>
              </a:lnSpc>
              <a:spcAft>
                <a:spcPts val="1200"/>
              </a:spcAft>
            </a:pP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「その方が探偵もやりやすいしね！」</a:t>
            </a:r>
            <a:endPar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 name="コンテンツ プレースホルダー 8" title="青山剛昌『名探偵コナン』第73巻"/>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05928" y="1470367"/>
            <a:ext cx="4141412" cy="3406433"/>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sp>
        <p:nvSpPr>
          <p:cNvPr id="7" name="テキスト プレースホルダー 2"/>
          <p:cNvSpPr>
            <a:spLocks noGrp="1"/>
          </p:cNvSpPr>
          <p:nvPr>
            <p:ph type="body" idx="1"/>
          </p:nvPr>
        </p:nvSpPr>
        <p:spPr>
          <a:xfrm>
            <a:off x="285750" y="5602782"/>
            <a:ext cx="8598118" cy="641350"/>
          </a:xfrm>
        </p:spPr>
        <p:txBody>
          <a:bodyPr>
            <a:normAutofit/>
          </a:bodyPr>
          <a:lstStyle/>
          <a:p>
            <a:pPr>
              <a:lnSpc>
                <a:spcPct val="100000"/>
              </a:lnSpc>
            </a:pPr>
            <a:r>
              <a:rPr lang="ja-JP" altLang="en-US"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（青山剛昌</a:t>
            </a:r>
            <a:r>
              <a:rPr kumimoji="1" lang="en-US" altLang="ja-JP"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名探偵コナン</a:t>
            </a:r>
            <a:r>
              <a:rPr kumimoji="1" lang="en-US" altLang="ja-JP"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第</a:t>
            </a:r>
            <a:r>
              <a:rPr kumimoji="1" lang="en-US" altLang="ja-JP"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73</a:t>
            </a:r>
            <a:r>
              <a:rPr kumimoji="1" lang="ja-JP" altLang="en-US"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巻、小学館、</a:t>
            </a:r>
            <a:r>
              <a:rPr kumimoji="1" lang="en-US" altLang="ja-JP"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2011</a:t>
            </a:r>
            <a:r>
              <a:rPr kumimoji="1" lang="ja-JP" altLang="en-US"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9</a:t>
            </a:r>
            <a:r>
              <a:rPr kumimoji="1" lang="ja-JP" altLang="en-US"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月、</a:t>
            </a:r>
            <a:r>
              <a:rPr kumimoji="1" lang="en-US" altLang="ja-JP"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p</a:t>
            </a:r>
            <a:r>
              <a:rPr lang="en-US" altLang="ja-JP"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.134</a:t>
            </a:r>
            <a:r>
              <a:rPr lang="ja-JP" altLang="en-US"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p>
            <a:pPr>
              <a:defRPr/>
            </a:pPr>
            <a:fld id="{E31375A4-56A4-47D6-9801-1991572033F7}" type="slidenum">
              <a:rPr lang="en-US" altLang="ja-JP" smtClean="0">
                <a:solidFill>
                  <a:prstClr val="black"/>
                </a:solidFill>
              </a:rPr>
              <a:pPr>
                <a:defRPr/>
              </a:pPr>
              <a:t>14</a:t>
            </a:fld>
            <a:endParaRPr altLang="en-US" dirty="0">
              <a:solidFill>
                <a:prstClr val="black"/>
              </a:solidFill>
            </a:endParaRPr>
          </a:p>
        </p:txBody>
      </p:sp>
    </p:spTree>
    <p:extLst>
      <p:ext uri="{BB962C8B-B14F-4D97-AF65-F5344CB8AC3E}">
        <p14:creationId xmlns:p14="http://schemas.microsoft.com/office/powerpoint/2010/main" val="2557222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1550" y="381000"/>
            <a:ext cx="7200900" cy="612228"/>
          </a:xfrm>
        </p:spPr>
        <p:txBody>
          <a:bodyPr anchor="ctr">
            <a:normAutofit/>
          </a:bodyPr>
          <a:lstStyle/>
          <a:p>
            <a:r>
              <a:rPr kumimoji="1" lang="ja-JP" altLang="en-US" sz="32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ボクっ娘</a:t>
            </a:r>
          </a:p>
        </p:txBody>
      </p:sp>
      <p:sp>
        <p:nvSpPr>
          <p:cNvPr id="3" name="テキスト プレースホルダー 2"/>
          <p:cNvSpPr>
            <a:spLocks noGrp="1"/>
          </p:cNvSpPr>
          <p:nvPr>
            <p:ph type="body" idx="1"/>
          </p:nvPr>
        </p:nvSpPr>
        <p:spPr>
          <a:xfrm>
            <a:off x="4833786" y="1481833"/>
            <a:ext cx="4047747" cy="3259336"/>
          </a:xfrm>
        </p:spPr>
        <p:txBody>
          <a:bodyPr anchor="t">
            <a:normAutofit/>
          </a:bodyPr>
          <a:lstStyle/>
          <a:p>
            <a:pPr>
              <a:lnSpc>
                <a:spcPct val="100000"/>
              </a:lnSpc>
              <a:spcAft>
                <a:spcPts val="1200"/>
              </a:spcAft>
            </a:pPr>
            <a:endParaRPr kumimoji="1" lang="en-US" altLang="ja-JP" sz="2400" b="0" cap="none"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spcAft>
                <a:spcPts val="600"/>
              </a:spcAft>
            </a:pP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アルル</a:t>
            </a:r>
            <a:endParaRPr kumimoji="1"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00000"/>
              </a:lnSpc>
              <a:spcAft>
                <a:spcPts val="1200"/>
              </a:spcAft>
            </a:pPr>
            <a:r>
              <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b="0" u="heavy" cap="none" dirty="0">
                <a:ln w="0"/>
                <a:solidFill>
                  <a:schemeClr val="tx1">
                    <a:lumMod val="85000"/>
                    <a:lumOff val="15000"/>
                  </a:schemeClr>
                </a:solidFill>
                <a:effectLst>
                  <a:outerShdw blurRad="38100" dist="19050" dir="2700000" algn="tl" rotWithShape="0">
                    <a:schemeClr val="dk1">
                      <a:alpha val="40000"/>
                    </a:schemeClr>
                  </a:outerShdw>
                </a:effectLst>
                <a:uFill>
                  <a:solidFill>
                    <a:srgbClr val="FF0000"/>
                  </a:solidFill>
                </a:uFill>
                <a:latin typeface="メイリオ" panose="020B0604030504040204" pitchFamily="50" charset="-128"/>
                <a:ea typeface="メイリオ" panose="020B0604030504040204" pitchFamily="50" charset="-128"/>
                <a:cs typeface="メイリオ" panose="020B0604030504040204" pitchFamily="50" charset="-128"/>
              </a:rPr>
              <a:t>ボク</a:t>
            </a:r>
            <a:r>
              <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は　どっちのものでもないよ！」</a:t>
            </a:r>
            <a:endParaRPr kumimoji="1"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 name="コンテンツ プレースホルダー 8" title="『ぷよぷよ!! 20th anniversary』Wii版"/>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35905" y="1419567"/>
            <a:ext cx="4124835" cy="3558833"/>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sp>
        <p:nvSpPr>
          <p:cNvPr id="7" name="テキスト プレースホルダー 2"/>
          <p:cNvSpPr>
            <a:spLocks noGrp="1"/>
          </p:cNvSpPr>
          <p:nvPr>
            <p:ph type="body" idx="1"/>
          </p:nvPr>
        </p:nvSpPr>
        <p:spPr>
          <a:xfrm>
            <a:off x="285750" y="5602782"/>
            <a:ext cx="8598118" cy="641350"/>
          </a:xfrm>
        </p:spPr>
        <p:txBody>
          <a:bodyPr>
            <a:normAutofit/>
          </a:bodyPr>
          <a:lstStyle/>
          <a:p>
            <a:pPr>
              <a:lnSpc>
                <a:spcPct val="100000"/>
              </a:lnSpc>
            </a:pPr>
            <a:r>
              <a:rPr lang="ja-JP" altLang="en-US"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ぷよぷよ</a:t>
            </a:r>
            <a:r>
              <a:rPr kumimoji="1" lang="en-US" altLang="ja-JP"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 20th anniversary』Wii</a:t>
            </a:r>
            <a:r>
              <a:rPr kumimoji="1" lang="ja-JP" altLang="en-US"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版</a:t>
            </a:r>
            <a:r>
              <a:rPr lang="ja-JP" altLang="en-US"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、セガ、</a:t>
            </a:r>
            <a:r>
              <a:rPr kumimoji="1" lang="en-US" altLang="ja-JP"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2011</a:t>
            </a:r>
            <a:r>
              <a:rPr kumimoji="1" lang="ja-JP" altLang="en-US"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12</a:t>
            </a:r>
            <a:r>
              <a:rPr kumimoji="1" lang="ja-JP" altLang="en-US"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月</a:t>
            </a:r>
            <a:r>
              <a:rPr lang="ja-JP" altLang="en-US"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p>
            <a:pPr>
              <a:defRPr/>
            </a:pPr>
            <a:fld id="{E31375A4-56A4-47D6-9801-1991572033F7}" type="slidenum">
              <a:rPr lang="en-US" altLang="ja-JP" smtClean="0">
                <a:solidFill>
                  <a:prstClr val="black"/>
                </a:solidFill>
              </a:rPr>
              <a:pPr>
                <a:defRPr/>
              </a:pPr>
              <a:t>15</a:t>
            </a:fld>
            <a:endParaRPr altLang="en-US" dirty="0">
              <a:solidFill>
                <a:prstClr val="black"/>
              </a:solidFill>
            </a:endParaRPr>
          </a:p>
        </p:txBody>
      </p:sp>
    </p:spTree>
    <p:extLst>
      <p:ext uri="{BB962C8B-B14F-4D97-AF65-F5344CB8AC3E}">
        <p14:creationId xmlns:p14="http://schemas.microsoft.com/office/powerpoint/2010/main" val="1172770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1550" y="381000"/>
            <a:ext cx="7200900" cy="612228"/>
          </a:xfrm>
        </p:spPr>
        <p:txBody>
          <a:bodyPr anchor="ctr">
            <a:normAutofit/>
          </a:bodyPr>
          <a:lstStyle/>
          <a:p>
            <a:r>
              <a:rPr kumimoji="1" lang="ja-JP" altLang="en-US" sz="32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のじゃロリ</a:t>
            </a:r>
          </a:p>
        </p:txBody>
      </p:sp>
      <p:sp>
        <p:nvSpPr>
          <p:cNvPr id="3" name="テキスト プレースホルダー 2"/>
          <p:cNvSpPr>
            <a:spLocks noGrp="1"/>
          </p:cNvSpPr>
          <p:nvPr>
            <p:ph type="body" idx="1"/>
          </p:nvPr>
        </p:nvSpPr>
        <p:spPr>
          <a:xfrm>
            <a:off x="4833786" y="1481833"/>
            <a:ext cx="4310213" cy="3259336"/>
          </a:xfrm>
        </p:spPr>
        <p:txBody>
          <a:bodyPr anchor="t">
            <a:normAutofit/>
          </a:bodyPr>
          <a:lstStyle/>
          <a:p>
            <a:pPr>
              <a:lnSpc>
                <a:spcPct val="100000"/>
              </a:lnSpc>
              <a:spcAft>
                <a:spcPts val="600"/>
              </a:spcAft>
            </a:pPr>
            <a:r>
              <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ナギ</a:t>
            </a:r>
            <a:endParaRPr kumimoji="1"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00000"/>
              </a:lnSpc>
              <a:spcAft>
                <a:spcPts val="1200"/>
              </a:spcAft>
            </a:pPr>
            <a:r>
              <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「つぐみにな聞いたの</a:t>
            </a:r>
            <a:r>
              <a:rPr kumimoji="1" lang="ja-JP" altLang="en-US" sz="2400" b="0" u="heavy" cap="none" dirty="0">
                <a:ln w="0"/>
                <a:solidFill>
                  <a:schemeClr val="tx1">
                    <a:lumMod val="85000"/>
                    <a:lumOff val="15000"/>
                  </a:schemeClr>
                </a:solidFill>
                <a:effectLst>
                  <a:outerShdw blurRad="38100" dist="19050" dir="2700000" algn="tl" rotWithShape="0">
                    <a:schemeClr val="dk1">
                      <a:alpha val="40000"/>
                    </a:schemeClr>
                  </a:outerShdw>
                </a:effectLst>
                <a:uFill>
                  <a:solidFill>
                    <a:srgbClr val="FF0000"/>
                  </a:solidFill>
                </a:uFill>
                <a:latin typeface="メイリオ" panose="020B0604030504040204" pitchFamily="50" charset="-128"/>
                <a:ea typeface="メイリオ" panose="020B0604030504040204" pitchFamily="50" charset="-128"/>
                <a:cs typeface="メイリオ" panose="020B0604030504040204" pitchFamily="50" charset="-128"/>
              </a:rPr>
              <a:t>じゃ</a:t>
            </a:r>
            <a:r>
              <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hangingPunct="0">
              <a:lnSpc>
                <a:spcPct val="100000"/>
              </a:lnSpc>
              <a:spcAft>
                <a:spcPts val="1200"/>
              </a:spcAft>
            </a:pP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「学校でオバケ騒ぎが起き</a:t>
            </a:r>
            <a:r>
              <a:rPr lang="ja-JP" altLang="en-US" sz="2400" b="0" u="heavy" cap="none" dirty="0">
                <a:ln w="0"/>
                <a:solidFill>
                  <a:schemeClr val="tx1">
                    <a:lumMod val="85000"/>
                    <a:lumOff val="15000"/>
                  </a:schemeClr>
                </a:solidFill>
                <a:effectLst>
                  <a:outerShdw blurRad="38100" dist="19050" dir="2700000" algn="tl" rotWithShape="0">
                    <a:schemeClr val="dk1">
                      <a:alpha val="40000"/>
                    </a:schemeClr>
                  </a:outerShdw>
                </a:effectLst>
                <a:uFill>
                  <a:solidFill>
                    <a:srgbClr val="FF0000"/>
                  </a:solidFill>
                </a:uFill>
                <a:latin typeface="メイリオ" panose="020B0604030504040204" pitchFamily="50" charset="-128"/>
                <a:ea typeface="メイリオ" panose="020B0604030504040204" pitchFamily="50" charset="-128"/>
                <a:cs typeface="メイリオ" panose="020B0604030504040204" pitchFamily="50" charset="-128"/>
              </a:rPr>
              <a:t>とる</a:t>
            </a: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と」</a:t>
            </a:r>
            <a:endParaRPr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hangingPunct="0">
              <a:lnSpc>
                <a:spcPct val="100000"/>
              </a:lnSpc>
              <a:spcAft>
                <a:spcPts val="1200"/>
              </a:spcAft>
            </a:pP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「これはもしやと</a:t>
            </a:r>
            <a:r>
              <a:rPr lang="ja-JP" altLang="en-US" sz="2400" b="0" u="heavy" cap="none" dirty="0">
                <a:ln w="0"/>
                <a:solidFill>
                  <a:schemeClr val="tx1">
                    <a:lumMod val="85000"/>
                    <a:lumOff val="15000"/>
                  </a:schemeClr>
                </a:solidFill>
                <a:effectLst>
                  <a:outerShdw blurRad="38100" dist="19050" dir="2700000" algn="tl" rotWithShape="0">
                    <a:schemeClr val="dk1">
                      <a:alpha val="40000"/>
                    </a:schemeClr>
                  </a:outerShdw>
                </a:effectLst>
                <a:uFill>
                  <a:solidFill>
                    <a:srgbClr val="FF0000"/>
                  </a:solidFill>
                </a:uFill>
                <a:latin typeface="メイリオ" panose="020B0604030504040204" pitchFamily="50" charset="-128"/>
                <a:ea typeface="メイリオ" panose="020B0604030504040204" pitchFamily="50" charset="-128"/>
                <a:cs typeface="メイリオ" panose="020B0604030504040204" pitchFamily="50" charset="-128"/>
              </a:rPr>
              <a:t>思うたのじゃ</a:t>
            </a: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uFill>
                  <a:solidFill>
                    <a:srgbClr val="FF0000"/>
                  </a:solidFill>
                </a:uFill>
                <a:latin typeface="メイリオ" panose="020B0604030504040204" pitchFamily="50" charset="-128"/>
                <a:ea typeface="メイリオ" panose="020B0604030504040204" pitchFamily="50" charset="-128"/>
                <a:cs typeface="メイリオ" panose="020B0604030504040204" pitchFamily="50" charset="-128"/>
              </a:rPr>
              <a:t>が</a:t>
            </a:r>
            <a:r>
              <a:rPr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uFill>
                  <a:solidFill>
                    <a:srgbClr val="FF0000"/>
                  </a:solidFill>
                </a:u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 name="コンテンツ プレースホルダー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7045" y="1466981"/>
            <a:ext cx="4015739" cy="3034913"/>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sp>
        <p:nvSpPr>
          <p:cNvPr id="7" name="テキスト プレースホルダー 2"/>
          <p:cNvSpPr>
            <a:spLocks noGrp="1"/>
          </p:cNvSpPr>
          <p:nvPr>
            <p:ph type="body" idx="1"/>
          </p:nvPr>
        </p:nvSpPr>
        <p:spPr>
          <a:xfrm>
            <a:off x="285750" y="5602782"/>
            <a:ext cx="8598118" cy="641350"/>
          </a:xfrm>
        </p:spPr>
        <p:txBody>
          <a:bodyPr>
            <a:normAutofit/>
          </a:bodyPr>
          <a:lstStyle/>
          <a:p>
            <a:pPr>
              <a:lnSpc>
                <a:spcPct val="100000"/>
              </a:lnSpc>
            </a:pPr>
            <a:r>
              <a:rPr lang="ja-JP" altLang="en-US"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（武梨えり</a:t>
            </a:r>
            <a:r>
              <a:rPr kumimoji="1" lang="en-US" altLang="ja-JP"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かんなぎ</a:t>
            </a:r>
            <a:r>
              <a:rPr kumimoji="1" lang="en-US" altLang="ja-JP"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第</a:t>
            </a:r>
            <a:r>
              <a:rPr kumimoji="1" lang="en-US" altLang="ja-JP"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巻、一迅社、</a:t>
            </a:r>
            <a:r>
              <a:rPr kumimoji="1" lang="en-US" altLang="ja-JP"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2006</a:t>
            </a:r>
            <a:r>
              <a:rPr kumimoji="1" lang="ja-JP" altLang="en-US"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9</a:t>
            </a:r>
            <a:r>
              <a:rPr kumimoji="1" lang="ja-JP" altLang="en-US"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月、</a:t>
            </a:r>
            <a:r>
              <a:rPr kumimoji="1" lang="en-US" altLang="ja-JP"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p</a:t>
            </a:r>
            <a:r>
              <a:rPr lang="en-US" altLang="ja-JP"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.127</a:t>
            </a:r>
            <a:r>
              <a:rPr lang="ja-JP" altLang="en-US"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1" lang="en-US" altLang="ja-JP" sz="750" b="0" i="0" u="none" strike="noStrike" kern="1200" cap="none" spc="0" normalizeH="0" baseline="0" noProof="0" smtClean="0">
                <a:ln>
                  <a:noFill/>
                </a:ln>
                <a:solidFill>
                  <a:prstClr val="black"/>
                </a:solidFill>
                <a:effectLst/>
                <a:uLnTx/>
                <a:uFillTx/>
                <a:latin typeface="Cambria"/>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ja-JP" altLang="en-US" sz="750" b="0" i="0" u="none" strike="noStrike" kern="1200" cap="none" spc="0" normalizeH="0" baseline="0" noProof="0" dirty="0">
              <a:ln>
                <a:noFill/>
              </a:ln>
              <a:solidFill>
                <a:prstClr val="black"/>
              </a:solidFill>
              <a:effectLst/>
              <a:uLnTx/>
              <a:uFillTx/>
              <a:latin typeface="Cambria"/>
              <a:ea typeface="Meiryo UI" panose="020B0604030504040204" pitchFamily="50" charset="-128"/>
              <a:cs typeface="+mn-cs"/>
            </a:endParaRPr>
          </a:p>
        </p:txBody>
      </p:sp>
    </p:spTree>
    <p:extLst>
      <p:ext uri="{BB962C8B-B14F-4D97-AF65-F5344CB8AC3E}">
        <p14:creationId xmlns:p14="http://schemas.microsoft.com/office/powerpoint/2010/main" val="2661019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1550" y="381000"/>
            <a:ext cx="7200900" cy="612228"/>
          </a:xfrm>
        </p:spPr>
        <p:txBody>
          <a:bodyPr anchor="ctr">
            <a:normAutofit/>
          </a:bodyPr>
          <a:lstStyle/>
          <a:p>
            <a:r>
              <a:rPr kumimoji="1" lang="ja-JP" altLang="en-US" sz="32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のじゃロリ</a:t>
            </a:r>
          </a:p>
        </p:txBody>
      </p:sp>
      <p:sp>
        <p:nvSpPr>
          <p:cNvPr id="3" name="テキスト プレースホルダー 2"/>
          <p:cNvSpPr>
            <a:spLocks noGrp="1"/>
          </p:cNvSpPr>
          <p:nvPr>
            <p:ph type="body" idx="1"/>
          </p:nvPr>
        </p:nvSpPr>
        <p:spPr>
          <a:xfrm>
            <a:off x="4833786" y="1481832"/>
            <a:ext cx="4310213" cy="4106167"/>
          </a:xfrm>
        </p:spPr>
        <p:txBody>
          <a:bodyPr anchor="t">
            <a:normAutofit/>
          </a:bodyPr>
          <a:lstStyle/>
          <a:p>
            <a:pPr>
              <a:lnSpc>
                <a:spcPct val="100000"/>
              </a:lnSpc>
              <a:spcAft>
                <a:spcPts val="600"/>
              </a:spcAft>
            </a:pPr>
            <a:r>
              <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セッティエーム</a:t>
            </a:r>
            <a:endParaRPr kumimoji="1"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00000"/>
              </a:lnSpc>
              <a:spcAft>
                <a:spcPts val="1200"/>
              </a:spcAft>
            </a:pPr>
            <a:r>
              <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「「誰」</a:t>
            </a:r>
            <a:r>
              <a:rPr kumimoji="1" lang="ja-JP" altLang="en-US" sz="2400" b="0" u="heavy" cap="none" dirty="0">
                <a:ln w="0"/>
                <a:solidFill>
                  <a:schemeClr val="tx1">
                    <a:lumMod val="85000"/>
                    <a:lumOff val="15000"/>
                  </a:schemeClr>
                </a:solidFill>
                <a:effectLst>
                  <a:outerShdw blurRad="38100" dist="19050" dir="2700000" algn="tl" rotWithShape="0">
                    <a:schemeClr val="dk1">
                      <a:alpha val="40000"/>
                    </a:schemeClr>
                  </a:outerShdw>
                </a:effectLst>
                <a:uFill>
                  <a:solidFill>
                    <a:srgbClr val="FF0000"/>
                  </a:solidFill>
                </a:uFill>
                <a:latin typeface="メイリオ" panose="020B0604030504040204" pitchFamily="50" charset="-128"/>
                <a:ea typeface="メイリオ" panose="020B0604030504040204" pitchFamily="50" charset="-128"/>
                <a:cs typeface="メイリオ" panose="020B0604030504040204" pitchFamily="50" charset="-128"/>
              </a:rPr>
              <a:t>とな</a:t>
            </a:r>
            <a:r>
              <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　本来ならば下衆に名乗る名はないが</a:t>
            </a:r>
            <a:r>
              <a:rPr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hangingPunct="0">
              <a:lnSpc>
                <a:spcPct val="100000"/>
              </a:lnSpc>
              <a:spcAft>
                <a:spcPts val="1200"/>
              </a:spcAft>
            </a:pP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「戯れ</a:t>
            </a:r>
            <a:r>
              <a:rPr lang="ja-JP" altLang="en-US" sz="2400" b="0" u="heavy" cap="none" dirty="0">
                <a:ln w="0"/>
                <a:solidFill>
                  <a:schemeClr val="tx1">
                    <a:lumMod val="85000"/>
                    <a:lumOff val="15000"/>
                  </a:schemeClr>
                </a:solidFill>
                <a:effectLst>
                  <a:outerShdw blurRad="38100" dist="19050" dir="2700000" algn="tl" rotWithShape="0">
                    <a:schemeClr val="dk1">
                      <a:alpha val="40000"/>
                    </a:schemeClr>
                  </a:outerShdw>
                </a:effectLst>
                <a:uFill>
                  <a:solidFill>
                    <a:srgbClr val="FF0000"/>
                  </a:solidFill>
                </a:uFill>
                <a:latin typeface="メイリオ" panose="020B0604030504040204" pitchFamily="50" charset="-128"/>
                <a:ea typeface="メイリオ" panose="020B0604030504040204" pitchFamily="50" charset="-128"/>
                <a:cs typeface="メイリオ" panose="020B0604030504040204" pitchFamily="50" charset="-128"/>
              </a:rPr>
              <a:t>じゃ</a:t>
            </a: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hangingPunct="0">
              <a:lnSpc>
                <a:spcPct val="100000"/>
              </a:lnSpc>
              <a:spcAft>
                <a:spcPts val="1200"/>
              </a:spcAft>
            </a:pP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b="0" u="heavy" cap="none" dirty="0">
                <a:ln w="0"/>
                <a:solidFill>
                  <a:schemeClr val="tx1">
                    <a:lumMod val="85000"/>
                    <a:lumOff val="15000"/>
                  </a:schemeClr>
                </a:solidFill>
                <a:effectLst>
                  <a:outerShdw blurRad="38100" dist="19050" dir="2700000" algn="tl" rotWithShape="0">
                    <a:schemeClr val="dk1">
                      <a:alpha val="40000"/>
                    </a:schemeClr>
                  </a:outerShdw>
                </a:effectLst>
                <a:uFill>
                  <a:solidFill>
                    <a:srgbClr val="FF0000"/>
                  </a:solidFill>
                </a:uFill>
                <a:latin typeface="メイリオ" panose="020B0604030504040204" pitchFamily="50" charset="-128"/>
                <a:ea typeface="メイリオ" panose="020B0604030504040204" pitchFamily="50" charset="-128"/>
                <a:cs typeface="メイリオ" panose="020B0604030504040204" pitchFamily="50" charset="-128"/>
              </a:rPr>
              <a:t>妾</a:t>
            </a: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の名はセッティエーム</a:t>
            </a:r>
            <a:r>
              <a:rPr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　かのローデリア王国次期王位を狙う七子が一人よ</a:t>
            </a:r>
            <a:r>
              <a:rPr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 name="コンテンツ プレースホルダー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9441" y="1377234"/>
            <a:ext cx="3782816" cy="4143349"/>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sp>
        <p:nvSpPr>
          <p:cNvPr id="7" name="テキスト プレースホルダー 2"/>
          <p:cNvSpPr>
            <a:spLocks noGrp="1"/>
          </p:cNvSpPr>
          <p:nvPr>
            <p:ph type="body" idx="1"/>
          </p:nvPr>
        </p:nvSpPr>
        <p:spPr>
          <a:xfrm>
            <a:off x="285750" y="5602782"/>
            <a:ext cx="8598118" cy="641350"/>
          </a:xfrm>
        </p:spPr>
        <p:txBody>
          <a:bodyPr>
            <a:normAutofit/>
          </a:bodyPr>
          <a:lstStyle/>
          <a:p>
            <a:pPr>
              <a:lnSpc>
                <a:spcPct val="110000"/>
              </a:lnSpc>
            </a:pPr>
            <a:r>
              <a:rPr lang="ja-JP" altLang="en-US" sz="18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（岩永亮太郎</a:t>
            </a:r>
            <a:r>
              <a:rPr kumimoji="1" lang="en-US" altLang="ja-JP" sz="18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8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パンプキン・シザーズ</a:t>
            </a:r>
            <a:r>
              <a:rPr kumimoji="1" lang="en-US" altLang="ja-JP" sz="18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8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第</a:t>
            </a:r>
            <a:r>
              <a:rPr kumimoji="1" lang="en-US" altLang="ja-JP" sz="18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18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巻、講談社、</a:t>
            </a:r>
            <a:r>
              <a:rPr kumimoji="1" lang="en-US" altLang="ja-JP" sz="18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2006</a:t>
            </a:r>
            <a:r>
              <a:rPr kumimoji="1" lang="ja-JP" altLang="en-US" sz="18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18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9</a:t>
            </a:r>
            <a:r>
              <a:rPr kumimoji="1" lang="ja-JP" altLang="en-US" sz="18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月、</a:t>
            </a:r>
            <a:r>
              <a:rPr kumimoji="1" lang="en-US" altLang="ja-JP" sz="18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p</a:t>
            </a:r>
            <a:r>
              <a:rPr lang="en-US" altLang="ja-JP" sz="18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.132</a:t>
            </a:r>
            <a:r>
              <a:rPr lang="ja-JP" altLang="en-US" sz="18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8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p>
            <a:pPr>
              <a:defRPr/>
            </a:pPr>
            <a:fld id="{E31375A4-56A4-47D6-9801-1991572033F7}" type="slidenum">
              <a:rPr lang="en-US" altLang="ja-JP" smtClean="0">
                <a:solidFill>
                  <a:prstClr val="black"/>
                </a:solidFill>
              </a:rPr>
              <a:pPr>
                <a:defRPr/>
              </a:pPr>
              <a:t>17</a:t>
            </a:fld>
            <a:endParaRPr altLang="en-US" dirty="0">
              <a:solidFill>
                <a:prstClr val="black"/>
              </a:solidFill>
            </a:endParaRPr>
          </a:p>
        </p:txBody>
      </p:sp>
    </p:spTree>
    <p:extLst>
      <p:ext uri="{BB962C8B-B14F-4D97-AF65-F5344CB8AC3E}">
        <p14:creationId xmlns:p14="http://schemas.microsoft.com/office/powerpoint/2010/main" val="3282475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71550" y="1277006"/>
            <a:ext cx="7200900" cy="4666594"/>
          </a:xfrm>
        </p:spPr>
        <p:txBody>
          <a:bodyPr>
            <a:normAutofit/>
          </a:bodyPr>
          <a:lstStyle/>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ボクっ娘</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spcBef>
                <a:spcPts val="0"/>
              </a:spcBef>
              <a:spcAft>
                <a:spcPts val="1200"/>
              </a:spcAft>
              <a:buNone/>
            </a:pPr>
            <a:endParaRPr lang="en-US" altLang="ja-JP" sz="2400"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00000"/>
              </a:lnSpc>
              <a:spcBef>
                <a:spcPts val="0"/>
              </a:spcBef>
              <a:buNone/>
            </a:pPr>
            <a:endParaRPr lang="en-US" altLang="ja-JP" sz="2400"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のじゃロリ</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spcBef>
                <a:spcPts val="0"/>
              </a:spcBef>
              <a:spcAft>
                <a:spcPts val="1200"/>
              </a:spcAft>
              <a:buNone/>
            </a:pPr>
            <a:endParaRPr lang="en-US" altLang="ja-JP" sz="2400"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spcBef>
                <a:spcPts val="0"/>
              </a:spcBef>
              <a:spcAft>
                <a:spcPts val="1200"/>
              </a:spcAft>
              <a:buNone/>
            </a:pPr>
            <a:endParaRPr lang="en-US" altLang="ja-JP" sz="2400"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予測される典型的な言語属性からの逸脱</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タイトル 1"/>
          <p:cNvSpPr txBox="1">
            <a:spLocks/>
          </p:cNvSpPr>
          <p:nvPr/>
        </p:nvSpPr>
        <p:spPr>
          <a:xfrm>
            <a:off x="971550" y="381000"/>
            <a:ext cx="7200900" cy="8171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lang="ja-JP" sz="2100" b="1" kern="1200" cap="all" baseline="0">
                <a:solidFill>
                  <a:schemeClr val="accent1"/>
                </a:solidFill>
                <a:effectLst>
                  <a:outerShdw blurRad="38100" dist="25400" dir="18900000" algn="bl" rotWithShape="0">
                    <a:schemeClr val="bg1">
                      <a:alpha val="80000"/>
                    </a:schemeClr>
                  </a:outerShdw>
                </a:effectLst>
                <a:latin typeface="+mj-lt"/>
                <a:ea typeface="Meiryo UI" panose="020B0604030504040204" pitchFamily="50" charset="-128"/>
                <a:cs typeface="+mj-cs"/>
              </a:defRPr>
            </a:lvl1pPr>
          </a:lstStyle>
          <a:p>
            <a:r>
              <a:rPr lang="en-US" altLang="ja-JP" sz="4000" b="0" cap="none"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4000" b="0" cap="none"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話者属性</a:t>
            </a:r>
            <a:r>
              <a:rPr lang="en-US" altLang="ja-JP" sz="4000" b="0" cap="none"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4000" b="0" cap="none"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と</a:t>
            </a:r>
            <a:r>
              <a:rPr lang="en-US" altLang="ja-JP" sz="4000" b="0" cap="none"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4000" b="0" cap="none"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言語属性</a:t>
            </a:r>
            <a:r>
              <a:rPr lang="en-US" altLang="ja-JP" sz="4000" b="0" cap="none"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4000" b="0" cap="none"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fld id="{E31375A4-56A4-47D6-9801-1991572033F7}" type="slidenum">
              <a:rPr lang="en-US" altLang="ja-JP" smtClean="0">
                <a:solidFill>
                  <a:prstClr val="black"/>
                </a:solidFill>
              </a:rPr>
              <a:pPr/>
              <a:t>18</a:t>
            </a:fld>
            <a:endParaRPr altLang="en-US" dirty="0">
              <a:solidFill>
                <a:prstClr val="black"/>
              </a:solidFill>
            </a:endParaRPr>
          </a:p>
        </p:txBody>
      </p:sp>
      <p:sp>
        <p:nvSpPr>
          <p:cNvPr id="4" name="テキスト ボックス 3">
            <a:extLst>
              <a:ext uri="{FF2B5EF4-FFF2-40B4-BE49-F238E27FC236}">
                <a16:creationId xmlns:a16="http://schemas.microsoft.com/office/drawing/2014/main" id="{4611B55B-15C9-4F18-9EA6-6AA113F52351}"/>
              </a:ext>
            </a:extLst>
          </p:cNvPr>
          <p:cNvSpPr txBox="1"/>
          <p:nvPr/>
        </p:nvSpPr>
        <p:spPr>
          <a:xfrm>
            <a:off x="1589387" y="1963953"/>
            <a:ext cx="2982613" cy="461665"/>
          </a:xfrm>
          <a:prstGeom prst="rect">
            <a:avLst/>
          </a:prstGeom>
          <a:noFill/>
        </p:spPr>
        <p:txBody>
          <a:bodyPr wrap="square" rtlCol="0">
            <a:spAutoFit/>
          </a:bodyPr>
          <a:lstStyle/>
          <a:p>
            <a:r>
              <a:rPr kumimoji="1" lang="en-US" altLang="ja-JP"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話者属性：女性</a:t>
            </a:r>
            <a:r>
              <a:rPr kumimoji="1" lang="en-US" altLang="ja-JP"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dirty="0">
              <a:solidFill>
                <a:schemeClr val="tx1">
                  <a:lumMod val="85000"/>
                  <a:lumOff val="15000"/>
                </a:schemeClr>
              </a:solidFill>
              <a:effectLst>
                <a:outerShdw blurRad="38100" dist="19050" dir="2700000" algn="ctr" rotWithShape="0">
                  <a:schemeClr val="tx1">
                    <a:alpha val="40000"/>
                  </a:schemeClr>
                </a:outerShdw>
              </a:effectLst>
            </a:endParaRPr>
          </a:p>
        </p:txBody>
      </p:sp>
      <p:sp>
        <p:nvSpPr>
          <p:cNvPr id="7" name="テキスト ボックス 6">
            <a:extLst>
              <a:ext uri="{FF2B5EF4-FFF2-40B4-BE49-F238E27FC236}">
                <a16:creationId xmlns:a16="http://schemas.microsoft.com/office/drawing/2014/main" id="{C61B39C1-C99D-4C2C-B0E5-12D4BB0E28AE}"/>
              </a:ext>
            </a:extLst>
          </p:cNvPr>
          <p:cNvSpPr txBox="1"/>
          <p:nvPr/>
        </p:nvSpPr>
        <p:spPr>
          <a:xfrm>
            <a:off x="4378347" y="1963953"/>
            <a:ext cx="3270422" cy="461665"/>
          </a:xfrm>
          <a:prstGeom prst="rect">
            <a:avLst/>
          </a:prstGeom>
          <a:noFill/>
        </p:spPr>
        <p:txBody>
          <a:bodyPr wrap="square" rtlCol="0">
            <a:spAutoFit/>
          </a:bodyPr>
          <a:lstStyle/>
          <a:p>
            <a:r>
              <a:rPr kumimoji="1" lang="ja-JP" altLang="en-US"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言語属性：女性</a:t>
            </a:r>
            <a:r>
              <a:rPr kumimoji="1" lang="en-US" altLang="ja-JP"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dirty="0">
              <a:solidFill>
                <a:schemeClr val="tx1">
                  <a:lumMod val="85000"/>
                  <a:lumOff val="15000"/>
                </a:schemeClr>
              </a:solidFill>
              <a:effectLst>
                <a:outerShdw blurRad="38100" dist="19050" dir="2700000" algn="ctr" rotWithShape="0">
                  <a:schemeClr val="tx1">
                    <a:alpha val="40000"/>
                  </a:schemeClr>
                </a:outerShdw>
              </a:effectLst>
            </a:endParaRPr>
          </a:p>
        </p:txBody>
      </p:sp>
      <p:sp>
        <p:nvSpPr>
          <p:cNvPr id="8" name="テキスト ボックス 7">
            <a:extLst>
              <a:ext uri="{FF2B5EF4-FFF2-40B4-BE49-F238E27FC236}">
                <a16:creationId xmlns:a16="http://schemas.microsoft.com/office/drawing/2014/main" id="{04AC25D0-CB36-440A-B37A-3B3620B07878}"/>
              </a:ext>
            </a:extLst>
          </p:cNvPr>
          <p:cNvSpPr txBox="1"/>
          <p:nvPr/>
        </p:nvSpPr>
        <p:spPr>
          <a:xfrm>
            <a:off x="4378347" y="2459638"/>
            <a:ext cx="3270422" cy="461665"/>
          </a:xfrm>
          <a:prstGeom prst="rect">
            <a:avLst/>
          </a:prstGeom>
          <a:noFill/>
        </p:spPr>
        <p:txBody>
          <a:bodyPr wrap="square" rtlCol="0">
            <a:spAutoFit/>
          </a:bodyPr>
          <a:lstStyle/>
          <a:p>
            <a:r>
              <a:rPr kumimoji="1" lang="ja-JP" altLang="en-US" sz="2400"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2400"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400"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言語属性：男性</a:t>
            </a:r>
            <a:r>
              <a:rPr kumimoji="1" lang="en-US" altLang="ja-JP" sz="2400"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6F160CCF-BB63-4A03-AB6A-E00192426808}"/>
              </a:ext>
            </a:extLst>
          </p:cNvPr>
          <p:cNvSpPr txBox="1"/>
          <p:nvPr/>
        </p:nvSpPr>
        <p:spPr>
          <a:xfrm>
            <a:off x="4378347" y="2273611"/>
            <a:ext cx="3270422" cy="461665"/>
          </a:xfrm>
          <a:prstGeom prst="rect">
            <a:avLst/>
          </a:prstGeom>
          <a:noFill/>
        </p:spPr>
        <p:txBody>
          <a:bodyPr wrap="square" rtlCol="0">
            <a:spAutoFit/>
          </a:bodyPr>
          <a:lstStyle/>
          <a:p>
            <a:r>
              <a:rPr kumimoji="1" lang="ja-JP" altLang="en-US"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dirty="0">
              <a:solidFill>
                <a:schemeClr val="tx1">
                  <a:lumMod val="85000"/>
                  <a:lumOff val="15000"/>
                </a:schemeClr>
              </a:solidFill>
              <a:effectLst>
                <a:outerShdw blurRad="38100" dist="19050" dir="2700000" algn="ctr" rotWithShape="0">
                  <a:schemeClr val="tx1">
                    <a:alpha val="40000"/>
                  </a:schemeClr>
                </a:outerShdw>
              </a:effectLst>
            </a:endParaRPr>
          </a:p>
        </p:txBody>
      </p:sp>
      <p:sp>
        <p:nvSpPr>
          <p:cNvPr id="10" name="テキスト ボックス 9">
            <a:extLst>
              <a:ext uri="{FF2B5EF4-FFF2-40B4-BE49-F238E27FC236}">
                <a16:creationId xmlns:a16="http://schemas.microsoft.com/office/drawing/2014/main" id="{FA8F5B9D-CAF0-4A88-8253-6735229725C5}"/>
              </a:ext>
            </a:extLst>
          </p:cNvPr>
          <p:cNvSpPr txBox="1"/>
          <p:nvPr/>
        </p:nvSpPr>
        <p:spPr>
          <a:xfrm>
            <a:off x="1589387" y="3732997"/>
            <a:ext cx="2982613" cy="461665"/>
          </a:xfrm>
          <a:prstGeom prst="rect">
            <a:avLst/>
          </a:prstGeom>
          <a:noFill/>
        </p:spPr>
        <p:txBody>
          <a:bodyPr wrap="square" rtlCol="0">
            <a:spAutoFit/>
          </a:bodyPr>
          <a:lstStyle/>
          <a:p>
            <a:r>
              <a:rPr kumimoji="1" lang="en-US" altLang="ja-JP"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話者属性：幼女</a:t>
            </a:r>
            <a:r>
              <a:rPr kumimoji="1" lang="en-US" altLang="ja-JP"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dirty="0">
              <a:solidFill>
                <a:schemeClr val="tx1">
                  <a:lumMod val="85000"/>
                  <a:lumOff val="15000"/>
                </a:schemeClr>
              </a:solidFill>
              <a:effectLst>
                <a:outerShdw blurRad="38100" dist="19050" dir="2700000" algn="ctr" rotWithShape="0">
                  <a:schemeClr val="tx1">
                    <a:alpha val="40000"/>
                  </a:schemeClr>
                </a:outerShdw>
              </a:effectLst>
            </a:endParaRPr>
          </a:p>
        </p:txBody>
      </p:sp>
      <p:sp>
        <p:nvSpPr>
          <p:cNvPr id="11" name="テキスト ボックス 10">
            <a:extLst>
              <a:ext uri="{FF2B5EF4-FFF2-40B4-BE49-F238E27FC236}">
                <a16:creationId xmlns:a16="http://schemas.microsoft.com/office/drawing/2014/main" id="{63FB2B34-8EE6-4CE0-B8AD-3D95425E8CAF}"/>
              </a:ext>
            </a:extLst>
          </p:cNvPr>
          <p:cNvSpPr txBox="1"/>
          <p:nvPr/>
        </p:nvSpPr>
        <p:spPr>
          <a:xfrm>
            <a:off x="4378347" y="3732997"/>
            <a:ext cx="3270422" cy="461665"/>
          </a:xfrm>
          <a:prstGeom prst="rect">
            <a:avLst/>
          </a:prstGeom>
          <a:noFill/>
        </p:spPr>
        <p:txBody>
          <a:bodyPr wrap="square" rtlCol="0">
            <a:spAutoFit/>
          </a:bodyPr>
          <a:lstStyle/>
          <a:p>
            <a:r>
              <a:rPr kumimoji="1" lang="ja-JP" altLang="en-US"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言語属性：幼女</a:t>
            </a:r>
            <a:r>
              <a:rPr kumimoji="1" lang="en-US" altLang="ja-JP"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dirty="0">
              <a:solidFill>
                <a:schemeClr val="tx1">
                  <a:lumMod val="85000"/>
                  <a:lumOff val="15000"/>
                </a:schemeClr>
              </a:solidFill>
              <a:effectLst>
                <a:outerShdw blurRad="38100" dist="19050" dir="2700000" algn="ctr" rotWithShape="0">
                  <a:schemeClr val="tx1">
                    <a:alpha val="40000"/>
                  </a:schemeClr>
                </a:outerShdw>
              </a:effectLst>
            </a:endParaRPr>
          </a:p>
        </p:txBody>
      </p:sp>
      <p:sp>
        <p:nvSpPr>
          <p:cNvPr id="12" name="テキスト ボックス 11">
            <a:extLst>
              <a:ext uri="{FF2B5EF4-FFF2-40B4-BE49-F238E27FC236}">
                <a16:creationId xmlns:a16="http://schemas.microsoft.com/office/drawing/2014/main" id="{F57098D5-301C-43BC-9576-4EC59555DB03}"/>
              </a:ext>
            </a:extLst>
          </p:cNvPr>
          <p:cNvSpPr txBox="1"/>
          <p:nvPr/>
        </p:nvSpPr>
        <p:spPr>
          <a:xfrm>
            <a:off x="4378347" y="4228682"/>
            <a:ext cx="3270422" cy="461665"/>
          </a:xfrm>
          <a:prstGeom prst="rect">
            <a:avLst/>
          </a:prstGeom>
          <a:noFill/>
        </p:spPr>
        <p:txBody>
          <a:bodyPr wrap="square" rtlCol="0">
            <a:spAutoFit/>
          </a:bodyPr>
          <a:lstStyle/>
          <a:p>
            <a:r>
              <a:rPr kumimoji="1" lang="ja-JP" altLang="en-US"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言語属性：老人</a:t>
            </a:r>
            <a:r>
              <a:rPr kumimoji="1" lang="en-US" altLang="ja-JP"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dirty="0">
              <a:solidFill>
                <a:schemeClr val="tx1">
                  <a:lumMod val="85000"/>
                  <a:lumOff val="15000"/>
                </a:schemeClr>
              </a:solidFill>
              <a:effectLst>
                <a:outerShdw blurRad="38100" dist="19050" dir="2700000" algn="ctr" rotWithShape="0">
                  <a:schemeClr val="tx1">
                    <a:alpha val="40000"/>
                  </a:schemeClr>
                </a:outerShdw>
              </a:effectLst>
            </a:endParaRPr>
          </a:p>
        </p:txBody>
      </p:sp>
      <p:sp>
        <p:nvSpPr>
          <p:cNvPr id="13" name="テキスト ボックス 12">
            <a:extLst>
              <a:ext uri="{FF2B5EF4-FFF2-40B4-BE49-F238E27FC236}">
                <a16:creationId xmlns:a16="http://schemas.microsoft.com/office/drawing/2014/main" id="{510A3B93-2BD6-412D-8F83-A7BA5326DE5D}"/>
              </a:ext>
            </a:extLst>
          </p:cNvPr>
          <p:cNvSpPr txBox="1"/>
          <p:nvPr/>
        </p:nvSpPr>
        <p:spPr>
          <a:xfrm>
            <a:off x="4378347" y="4042655"/>
            <a:ext cx="3270422" cy="461665"/>
          </a:xfrm>
          <a:prstGeom prst="rect">
            <a:avLst/>
          </a:prstGeom>
          <a:noFill/>
        </p:spPr>
        <p:txBody>
          <a:bodyPr wrap="square" rtlCol="0">
            <a:spAutoFit/>
          </a:bodyPr>
          <a:lstStyle/>
          <a:p>
            <a:r>
              <a:rPr kumimoji="1" lang="ja-JP" altLang="en-US"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dirty="0">
              <a:solidFill>
                <a:schemeClr val="tx1">
                  <a:lumMod val="85000"/>
                  <a:lumOff val="15000"/>
                </a:schemeClr>
              </a:solidFill>
              <a:effectLst>
                <a:outerShdw blurRad="38100" dist="19050" dir="2700000" algn="ctr" rotWithShape="0">
                  <a:schemeClr val="tx1">
                    <a:alpha val="40000"/>
                  </a:schemeClr>
                </a:outerShdw>
              </a:effectLst>
            </a:endParaRPr>
          </a:p>
        </p:txBody>
      </p:sp>
    </p:spTree>
    <p:extLst>
      <p:ext uri="{BB962C8B-B14F-4D97-AF65-F5344CB8AC3E}">
        <p14:creationId xmlns:p14="http://schemas.microsoft.com/office/powerpoint/2010/main" val="1662384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5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5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100"/>
                                        <p:tgtEl>
                                          <p:spTgt spid="7"/>
                                        </p:tgtEl>
                                      </p:cBhvr>
                                    </p:animEffect>
                                    <p:set>
                                      <p:cBhvr>
                                        <p:cTn id="20" dur="1" fill="hold">
                                          <p:stCondLst>
                                            <p:cond delay="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5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5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25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25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25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100"/>
                                        <p:tgtEl>
                                          <p:spTgt spid="11"/>
                                        </p:tgtEl>
                                      </p:cBhvr>
                                    </p:animEffect>
                                    <p:set>
                                      <p:cBhvr>
                                        <p:cTn id="46" dur="1" fill="hold">
                                          <p:stCondLst>
                                            <p:cond delay="99"/>
                                          </p:stCondLst>
                                        </p:cTn>
                                        <p:tgtEl>
                                          <p:spTgt spid="1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250"/>
                                        <p:tgtEl>
                                          <p:spTgt spid="1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25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animEffect transition="in" filter="fade">
                                      <p:cBhvr>
                                        <p:cTn id="59" dur="25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7" grpId="1"/>
      <p:bldP spid="8" grpId="0"/>
      <p:bldP spid="9" grpId="0"/>
      <p:bldP spid="10" grpId="0"/>
      <p:bldP spid="11" grpId="0"/>
      <p:bldP spid="11" grpId="1"/>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71550" y="1277006"/>
            <a:ext cx="7200900" cy="4666594"/>
          </a:xfrm>
        </p:spPr>
        <p:txBody>
          <a:bodyPr>
            <a:normAutofit/>
          </a:bodyPr>
          <a:lstStyle/>
          <a:p>
            <a:pPr marL="252000" indent="-252000">
              <a:lnSpc>
                <a:spcPct val="150000"/>
              </a:lnSpc>
              <a:spcBef>
                <a:spcPts val="0"/>
              </a:spcBef>
              <a:spcAft>
                <a:spcPts val="1200"/>
              </a:spcAft>
              <a:buFont typeface="Wingdings" panose="05000000000000000000" pitchFamily="2" charset="2"/>
              <a:buChar char="l"/>
            </a:pP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性別</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や</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年齢</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といった、分かりやすい恒常的な属性がベースとなっている</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恒常的　⇒典型的な役割語の存在　⇒その逸脱</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spcBef>
                <a:spcPts val="0"/>
              </a:spcBef>
              <a:spcAft>
                <a:spcPts val="1200"/>
              </a:spcAft>
              <a:buNone/>
            </a:pP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spcBef>
                <a:spcPts val="0"/>
              </a:spcBef>
              <a:spcAft>
                <a:spcPts val="1200"/>
              </a:spcAft>
              <a:buNone/>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ただし、</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話者属性：女性</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や</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話者属性：子供</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に偏っており、逸脱させれば何でも萌え要素になるというわけでもない</a:t>
            </a:r>
          </a:p>
        </p:txBody>
      </p:sp>
      <p:sp>
        <p:nvSpPr>
          <p:cNvPr id="6" name="タイトル 1"/>
          <p:cNvSpPr txBox="1">
            <a:spLocks/>
          </p:cNvSpPr>
          <p:nvPr/>
        </p:nvSpPr>
        <p:spPr>
          <a:xfrm>
            <a:off x="971550" y="381000"/>
            <a:ext cx="7200900" cy="8171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lang="ja-JP" sz="2100" b="1" kern="1200" cap="all" baseline="0">
                <a:solidFill>
                  <a:schemeClr val="accent1"/>
                </a:solidFill>
                <a:effectLst>
                  <a:outerShdw blurRad="38100" dist="25400" dir="18900000" algn="bl" rotWithShape="0">
                    <a:schemeClr val="bg1">
                      <a:alpha val="80000"/>
                    </a:schemeClr>
                  </a:outerShdw>
                </a:effectLst>
                <a:latin typeface="+mj-lt"/>
                <a:ea typeface="Meiryo UI" panose="020B0604030504040204" pitchFamily="50" charset="-128"/>
                <a:cs typeface="+mj-cs"/>
              </a:defRPr>
            </a:lvl1pPr>
          </a:lstStyle>
          <a:p>
            <a:pPr lvl="0">
              <a:defRPr/>
            </a:pPr>
            <a:r>
              <a:rPr lang="ja-JP" altLang="en-US" sz="40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逸脱</a:t>
            </a:r>
            <a:r>
              <a:rPr lang="en-US" altLang="ja-JP" sz="40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Ⅰ</a:t>
            </a:r>
            <a:r>
              <a:rPr kumimoji="1" lang="ja-JP" altLang="en-US" sz="4000" b="0" i="0" u="none" strike="noStrike" kern="1200" cap="none" spc="0" normalizeH="0" noProof="0" dirty="0">
                <a:ln w="0"/>
                <a:solidFill>
                  <a:schemeClr val="tx1">
                    <a:lumMod val="85000"/>
                    <a:lumOff val="15000"/>
                  </a:schemeClr>
                </a:solidFill>
                <a:effectLst>
                  <a:outerShdw blurRad="38100" dist="19050" dir="2700000" algn="tl" rotWithShape="0">
                    <a:prstClr val="black">
                      <a:alpha val="40000"/>
                    </a:prst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　まとめ</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1" lang="en-US" altLang="ja-JP" sz="750" b="0" i="0" u="none" strike="noStrike" kern="1200" cap="none" spc="0" normalizeH="0" baseline="0" noProof="0" smtClean="0">
                <a:ln>
                  <a:noFill/>
                </a:ln>
                <a:solidFill>
                  <a:prstClr val="black"/>
                </a:solidFill>
                <a:effectLst/>
                <a:uLnTx/>
                <a:uFillTx/>
                <a:latin typeface="Cambria"/>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ja-JP" altLang="en-US" sz="750" b="0" i="0" u="none" strike="noStrike" kern="1200" cap="none" spc="0" normalizeH="0" baseline="0" noProof="0" dirty="0">
              <a:ln>
                <a:noFill/>
              </a:ln>
              <a:solidFill>
                <a:prstClr val="black"/>
              </a:solidFill>
              <a:effectLst/>
              <a:uLnTx/>
              <a:uFillTx/>
              <a:latin typeface="Cambria"/>
              <a:ea typeface="Meiryo UI" panose="020B0604030504040204" pitchFamily="50" charset="-128"/>
              <a:cs typeface="+mn-cs"/>
            </a:endParaRPr>
          </a:p>
        </p:txBody>
      </p:sp>
    </p:spTree>
    <p:extLst>
      <p:ext uri="{BB962C8B-B14F-4D97-AF65-F5344CB8AC3E}">
        <p14:creationId xmlns:p14="http://schemas.microsoft.com/office/powerpoint/2010/main" val="1903880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5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25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08992" y="1277007"/>
            <a:ext cx="4248807" cy="5462752"/>
          </a:xfrm>
        </p:spPr>
        <p:txBody>
          <a:bodyPr anchor="t">
            <a:normAutofit/>
          </a:bodyPr>
          <a:lstStyle/>
          <a:p>
            <a:pPr>
              <a:lnSpc>
                <a:spcPts val="3800"/>
              </a:lnSpc>
              <a:spcBef>
                <a:spcPts val="1200"/>
              </a:spcBef>
              <a:spcAft>
                <a:spcPts val="1200"/>
              </a:spcAft>
              <a:buFont typeface="+mj-lt"/>
              <a:buAutoNum type="arabicPeriod"/>
            </a:pP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 役割語とギャップの関係</a:t>
            </a:r>
            <a:br>
              <a:rPr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br>
            <a:r>
              <a:rPr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2. </a:t>
            </a: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言語的逸脱と属性の分類</a:t>
            </a:r>
            <a:br>
              <a:rPr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br>
            <a:r>
              <a:rPr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3. </a:t>
            </a: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話者属性とのギャップ</a:t>
            </a:r>
            <a:br>
              <a:rPr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br>
            <a:r>
              <a:rPr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4. </a:t>
            </a: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感情属性とのギャップ</a:t>
            </a:r>
            <a:br>
              <a:rPr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br>
            <a:r>
              <a:rPr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5. </a:t>
            </a: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言語そのもののねじれ</a:t>
            </a:r>
            <a:br>
              <a:rPr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br>
            <a:r>
              <a:rPr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6. </a:t>
            </a: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発話内容とのギャップ</a:t>
            </a:r>
            <a:br>
              <a:rPr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br>
            <a:r>
              <a:rPr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7. </a:t>
            </a: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規範的表記からの逸脱</a:t>
            </a:r>
            <a:br>
              <a:rPr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br>
            <a:r>
              <a:rPr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 全てがギャップ萌えか</a:t>
            </a:r>
            <a:br>
              <a:rPr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br>
            <a:r>
              <a:rPr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9. </a:t>
            </a: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言語的逸脱の目的</a:t>
            </a:r>
            <a:br>
              <a:rPr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br>
            <a:r>
              <a:rPr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10. </a:t>
            </a: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まとめと課題</a:t>
            </a:r>
            <a:endPar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テキスト プレースホルダー 2"/>
          <p:cNvSpPr>
            <a:spLocks noGrp="1"/>
          </p:cNvSpPr>
          <p:nvPr>
            <p:ph type="body" idx="1"/>
          </p:nvPr>
        </p:nvSpPr>
        <p:spPr>
          <a:xfrm>
            <a:off x="800099" y="629496"/>
            <a:ext cx="4457700" cy="647511"/>
          </a:xfrm>
        </p:spPr>
        <p:txBody>
          <a:bodyPr/>
          <a:lstStyle/>
          <a:p>
            <a:r>
              <a:rPr kumimoji="1" lang="ja-JP" altLang="en-US" sz="36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◆目次</a:t>
            </a:r>
          </a:p>
        </p:txBody>
      </p:sp>
    </p:spTree>
    <p:extLst>
      <p:ext uri="{BB962C8B-B14F-4D97-AF65-F5344CB8AC3E}">
        <p14:creationId xmlns:p14="http://schemas.microsoft.com/office/powerpoint/2010/main" val="1795506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800100" y="2606041"/>
            <a:ext cx="7543800" cy="2379318"/>
          </a:xfrm>
        </p:spPr>
        <p:txBody>
          <a:bodyPr>
            <a:normAutofit/>
          </a:bodyPr>
          <a:lstStyle/>
          <a:p>
            <a:r>
              <a:rPr lang="ja-JP" altLang="en-US" sz="40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言語的逸脱</a:t>
            </a:r>
            <a:r>
              <a:rPr lang="en-US" altLang="ja-JP" sz="40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Ⅱ</a:t>
            </a:r>
            <a:endParaRPr lang="ja-JP" altLang="en-US" sz="4000" b="0" cap="none" dirty="0">
              <a:ln w="0"/>
              <a:solidFill>
                <a:schemeClr val="tx1">
                  <a:lumMod val="85000"/>
                  <a:lumOff val="15000"/>
                </a:schemeClr>
              </a:solidFill>
              <a:effectLst>
                <a:outerShdw blurRad="38100" dist="19050" dir="2700000" algn="tl" rotWithShape="0">
                  <a:schemeClr val="dk1">
                    <a:alpha val="40000"/>
                  </a:schemeClr>
                </a:outerShdw>
              </a:effectLst>
            </a:endParaRPr>
          </a:p>
        </p:txBody>
      </p:sp>
      <p:sp>
        <p:nvSpPr>
          <p:cNvPr id="3" name="サブタイトル 2"/>
          <p:cNvSpPr>
            <a:spLocks noGrp="1"/>
          </p:cNvSpPr>
          <p:nvPr>
            <p:ph type="subTitle" idx="1"/>
          </p:nvPr>
        </p:nvSpPr>
        <p:spPr/>
        <p:txBody>
          <a:bodyPr anchor="ctr">
            <a:noAutofit/>
          </a:bodyPr>
          <a:lstStyle/>
          <a:p>
            <a:r>
              <a:rPr lang="en-US" altLang="ja-JP" sz="2800" b="0" cap="none" dirty="0">
                <a:ln w="0"/>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b="0" cap="none" dirty="0">
                <a:ln w="0"/>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感情とのギャップ</a:t>
            </a:r>
            <a:r>
              <a:rPr lang="en-US" altLang="ja-JP" sz="2800" b="0" cap="none" dirty="0">
                <a:ln w="0"/>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800" b="0" cap="none" dirty="0">
              <a:ln w="0"/>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11736004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1550" y="381000"/>
            <a:ext cx="7200900" cy="612228"/>
          </a:xfrm>
        </p:spPr>
        <p:txBody>
          <a:bodyPr anchor="ctr">
            <a:normAutofit/>
          </a:bodyPr>
          <a:lstStyle/>
          <a:p>
            <a:r>
              <a:rPr kumimoji="1" lang="ja-JP" altLang="en-US" sz="32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ツンデレ</a:t>
            </a:r>
          </a:p>
        </p:txBody>
      </p:sp>
      <p:sp>
        <p:nvSpPr>
          <p:cNvPr id="3" name="テキスト プレースホルダー 2"/>
          <p:cNvSpPr>
            <a:spLocks noGrp="1"/>
          </p:cNvSpPr>
          <p:nvPr>
            <p:ph type="body" idx="1"/>
          </p:nvPr>
        </p:nvSpPr>
        <p:spPr>
          <a:xfrm>
            <a:off x="4833786" y="1481833"/>
            <a:ext cx="4201357" cy="3259336"/>
          </a:xfrm>
        </p:spPr>
        <p:txBody>
          <a:bodyPr anchor="t">
            <a:normAutofit/>
          </a:bodyPr>
          <a:lstStyle/>
          <a:p>
            <a:pPr>
              <a:lnSpc>
                <a:spcPts val="400"/>
              </a:lnSpc>
              <a:spcAft>
                <a:spcPts val="1200"/>
              </a:spcAft>
            </a:pPr>
            <a:endParaRPr kumimoji="1" lang="en-US" altLang="ja-JP" sz="2400" b="0" cap="none"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00000"/>
              </a:lnSpc>
              <a:spcAft>
                <a:spcPts val="600"/>
              </a:spcAft>
            </a:pPr>
            <a:r>
              <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成瀬川なる</a:t>
            </a:r>
            <a:endParaRPr kumimoji="1"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10000"/>
              </a:lnSpc>
              <a:spcAft>
                <a:spcPts val="1200"/>
              </a:spcAft>
            </a:pPr>
            <a:r>
              <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400" b="0" u="heavy" cap="none" dirty="0">
                <a:ln w="0"/>
                <a:solidFill>
                  <a:schemeClr val="tx1">
                    <a:lumMod val="85000"/>
                    <a:lumOff val="15000"/>
                  </a:schemeClr>
                </a:solidFill>
                <a:effectLst>
                  <a:outerShdw blurRad="38100" dist="19050" dir="2700000" algn="tl" rotWithShape="0">
                    <a:schemeClr val="dk1">
                      <a:alpha val="40000"/>
                    </a:schemeClr>
                  </a:outerShdw>
                </a:effectLst>
                <a:uFill>
                  <a:solidFill>
                    <a:srgbClr val="FF0000"/>
                  </a:solidFill>
                </a:uFill>
                <a:latin typeface="メイリオ" panose="020B0604030504040204" pitchFamily="50" charset="-128"/>
                <a:ea typeface="メイリオ" panose="020B0604030504040204" pitchFamily="50" charset="-128"/>
                <a:cs typeface="メイリオ" panose="020B0604030504040204" pitchFamily="50" charset="-128"/>
              </a:rPr>
              <a:t>ち　ちがうわよ</a:t>
            </a:r>
            <a:r>
              <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　ただそのっ</a:t>
            </a:r>
            <a:r>
              <a:rPr kumimoji="1"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hangingPunct="0">
              <a:lnSpc>
                <a:spcPct val="100000"/>
              </a:lnSpc>
              <a:spcAft>
                <a:spcPts val="1200"/>
              </a:spcAft>
            </a:pP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b="0" u="heavy" cap="none" dirty="0">
                <a:ln w="0"/>
                <a:solidFill>
                  <a:schemeClr val="tx1">
                    <a:lumMod val="85000"/>
                    <a:lumOff val="15000"/>
                  </a:schemeClr>
                </a:solidFill>
                <a:effectLst>
                  <a:outerShdw blurRad="38100" dist="19050" dir="2700000" algn="tl" rotWithShape="0">
                    <a:schemeClr val="dk1">
                      <a:alpha val="40000"/>
                    </a:schemeClr>
                  </a:outerShdw>
                </a:effectLst>
                <a:uFill>
                  <a:solidFill>
                    <a:srgbClr val="FF0000"/>
                  </a:solidFill>
                </a:uFill>
                <a:latin typeface="メイリオ" panose="020B0604030504040204" pitchFamily="50" charset="-128"/>
                <a:ea typeface="メイリオ" panose="020B0604030504040204" pitchFamily="50" charset="-128"/>
                <a:cs typeface="メイリオ" panose="020B0604030504040204" pitchFamily="50" charset="-128"/>
              </a:rPr>
              <a:t>れ　練習しただけよ</a:t>
            </a: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　チョコ作りの」</a:t>
            </a:r>
            <a:endPar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 name="コンテンツ プレースホルダー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21217" y="1431032"/>
            <a:ext cx="4143948" cy="3151127"/>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sp>
        <p:nvSpPr>
          <p:cNvPr id="7" name="テキスト プレースホルダー 2"/>
          <p:cNvSpPr>
            <a:spLocks noGrp="1"/>
          </p:cNvSpPr>
          <p:nvPr>
            <p:ph type="body" idx="1"/>
          </p:nvPr>
        </p:nvSpPr>
        <p:spPr>
          <a:xfrm>
            <a:off x="285750" y="5602782"/>
            <a:ext cx="8598118" cy="641350"/>
          </a:xfrm>
        </p:spPr>
        <p:txBody>
          <a:bodyPr>
            <a:normAutofit/>
          </a:bodyPr>
          <a:lstStyle/>
          <a:p>
            <a:r>
              <a:rPr lang="ja-JP" altLang="en-US"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赤松健</a:t>
            </a:r>
            <a:r>
              <a:rPr kumimoji="1" lang="en-US" altLang="ja-JP"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ラブひな</a:t>
            </a:r>
            <a:r>
              <a:rPr kumimoji="1" lang="en-US" altLang="ja-JP"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第</a:t>
            </a:r>
            <a:r>
              <a:rPr kumimoji="1" lang="en-US" altLang="ja-JP"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7</a:t>
            </a:r>
            <a:r>
              <a:rPr kumimoji="1" lang="ja-JP" altLang="en-US"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巻、講談社、</a:t>
            </a:r>
            <a:r>
              <a:rPr kumimoji="1" lang="en-US" altLang="ja-JP"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2004</a:t>
            </a:r>
            <a:r>
              <a:rPr kumimoji="1" lang="ja-JP" altLang="en-US"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月、</a:t>
            </a:r>
            <a:r>
              <a:rPr kumimoji="1" lang="en-US" altLang="ja-JP"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p</a:t>
            </a:r>
            <a:r>
              <a:rPr lang="en-US" altLang="ja-JP"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.114</a:t>
            </a:r>
            <a:r>
              <a:rPr lang="ja-JP" altLang="en-US"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21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1" lang="en-US" altLang="ja-JP" sz="750" b="0" i="0" u="none" strike="noStrike" kern="1200" cap="none" spc="0" normalizeH="0" baseline="0" noProof="0" smtClean="0">
                <a:ln>
                  <a:noFill/>
                </a:ln>
                <a:solidFill>
                  <a:prstClr val="black"/>
                </a:solidFill>
                <a:effectLst/>
                <a:uLnTx/>
                <a:uFillTx/>
                <a:latin typeface="Cambria"/>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ja-JP" altLang="en-US" sz="750" b="0" i="0" u="none" strike="noStrike" kern="1200" cap="none" spc="0" normalizeH="0" baseline="0" noProof="0" dirty="0">
              <a:ln>
                <a:noFill/>
              </a:ln>
              <a:solidFill>
                <a:prstClr val="black"/>
              </a:solidFill>
              <a:effectLst/>
              <a:uLnTx/>
              <a:uFillTx/>
              <a:latin typeface="Cambria"/>
              <a:ea typeface="Meiryo UI" panose="020B0604030504040204" pitchFamily="50" charset="-128"/>
              <a:cs typeface="+mn-cs"/>
            </a:endParaRPr>
          </a:p>
        </p:txBody>
      </p:sp>
    </p:spTree>
    <p:extLst>
      <p:ext uri="{BB962C8B-B14F-4D97-AF65-F5344CB8AC3E}">
        <p14:creationId xmlns:p14="http://schemas.microsoft.com/office/powerpoint/2010/main" val="1903496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1550" y="381000"/>
            <a:ext cx="7200900" cy="612228"/>
          </a:xfrm>
        </p:spPr>
        <p:txBody>
          <a:bodyPr anchor="ctr">
            <a:normAutofit/>
          </a:bodyPr>
          <a:lstStyle/>
          <a:p>
            <a:r>
              <a:rPr kumimoji="1" lang="ja-JP" altLang="en-US" sz="32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ツンデレ</a:t>
            </a:r>
          </a:p>
        </p:txBody>
      </p:sp>
      <p:sp>
        <p:nvSpPr>
          <p:cNvPr id="3" name="テキスト プレースホルダー 2"/>
          <p:cNvSpPr>
            <a:spLocks noGrp="1"/>
          </p:cNvSpPr>
          <p:nvPr>
            <p:ph type="body" idx="1"/>
          </p:nvPr>
        </p:nvSpPr>
        <p:spPr>
          <a:xfrm>
            <a:off x="3748216" y="1481833"/>
            <a:ext cx="5134527" cy="3259336"/>
          </a:xfrm>
        </p:spPr>
        <p:txBody>
          <a:bodyPr anchor="t">
            <a:normAutofit/>
          </a:bodyPr>
          <a:lstStyle/>
          <a:p>
            <a:pPr>
              <a:lnSpc>
                <a:spcPct val="100000"/>
              </a:lnSpc>
              <a:spcAft>
                <a:spcPts val="1200"/>
              </a:spcAft>
            </a:pPr>
            <a:endParaRPr kumimoji="1" lang="en-US" altLang="ja-JP" sz="2400" b="0" cap="none"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00000"/>
              </a:lnSpc>
              <a:spcAft>
                <a:spcPts val="600"/>
              </a:spcAft>
            </a:pPr>
            <a:r>
              <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清少納言</a:t>
            </a:r>
            <a:endParaRPr kumimoji="1"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00000"/>
              </a:lnSpc>
              <a:spcAft>
                <a:spcPts val="1200"/>
              </a:spcAft>
            </a:pPr>
            <a:r>
              <a:rPr kumimoji="1" lang="ja-JP" altLang="en-US" sz="2400" b="0" cap="none" dirty="0">
                <a:ln w="0"/>
                <a:solidFill>
                  <a:schemeClr val="tx1">
                    <a:lumMod val="85000"/>
                    <a:lumOff val="15000"/>
                  </a:schemeClr>
                </a:solidFill>
                <a:effectLst>
                  <a:outerShdw blurRad="38100" dist="19050" dir="2700000" algn="tl" rotWithShape="0">
                    <a:srgbClr val="000000">
                      <a:alpha val="40000"/>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b="0" u="heavy" cap="none" dirty="0">
                <a:ln w="0"/>
                <a:solidFill>
                  <a:schemeClr val="tx1">
                    <a:lumMod val="85000"/>
                    <a:lumOff val="15000"/>
                  </a:schemeClr>
                </a:solidFill>
                <a:effectLst>
                  <a:outerShdw blurRad="38100" dist="19050" dir="2700000" algn="tl" rotWithShape="0">
                    <a:srgbClr val="000000">
                      <a:alpha val="40000"/>
                    </a:srgbClr>
                  </a:outerShdw>
                </a:effectLst>
                <a:uFill>
                  <a:solidFill>
                    <a:srgbClr val="FF0000"/>
                  </a:solidFill>
                </a:uFill>
                <a:latin typeface="メイリオ" panose="020B0604030504040204" pitchFamily="50" charset="-128"/>
                <a:ea typeface="メイリオ" panose="020B0604030504040204" pitchFamily="50" charset="-128"/>
                <a:cs typeface="メイリオ" panose="020B0604030504040204" pitchFamily="50" charset="-128"/>
              </a:rPr>
              <a:t>の</a:t>
            </a:r>
            <a:r>
              <a:rPr lang="en-US" altLang="ja-JP" sz="2400" b="0" u="heavy" cap="none" dirty="0">
                <a:ln w="0"/>
                <a:solidFill>
                  <a:schemeClr val="tx1">
                    <a:lumMod val="85000"/>
                    <a:lumOff val="15000"/>
                  </a:schemeClr>
                </a:solidFill>
                <a:effectLst>
                  <a:outerShdw blurRad="38100" dist="19050" dir="2700000" algn="tl" rotWithShape="0">
                    <a:srgbClr val="000000">
                      <a:alpha val="40000"/>
                    </a:srgbClr>
                  </a:outerShdw>
                </a:effectLst>
                <a:uFill>
                  <a:solidFill>
                    <a:srgbClr val="FF0000"/>
                  </a:solidFill>
                </a:u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b="0" u="heavy" cap="none" dirty="0">
                <a:ln w="0"/>
                <a:solidFill>
                  <a:schemeClr val="tx1">
                    <a:lumMod val="85000"/>
                    <a:lumOff val="15000"/>
                  </a:schemeClr>
                </a:solidFill>
                <a:effectLst>
                  <a:outerShdw blurRad="38100" dist="19050" dir="2700000" algn="tl" rotWithShape="0">
                    <a:srgbClr val="000000">
                      <a:alpha val="40000"/>
                    </a:srgbClr>
                  </a:outerShdw>
                </a:effectLst>
                <a:uFill>
                  <a:solidFill>
                    <a:srgbClr val="FF0000"/>
                  </a:solidFill>
                </a:uFill>
                <a:latin typeface="メイリオ" panose="020B0604030504040204" pitchFamily="50" charset="-128"/>
                <a:ea typeface="メイリオ" panose="020B0604030504040204" pitchFamily="50" charset="-128"/>
                <a:cs typeface="メイリオ" panose="020B0604030504040204" pitchFamily="50" charset="-128"/>
              </a:rPr>
              <a:t>則光</a:t>
            </a:r>
            <a:r>
              <a:rPr kumimoji="1" lang="ja-JP" altLang="en-US" sz="2400" b="0" cap="none" dirty="0">
                <a:ln w="0"/>
                <a:solidFill>
                  <a:schemeClr val="tx1">
                    <a:lumMod val="85000"/>
                    <a:lumOff val="15000"/>
                  </a:schemeClr>
                </a:solidFill>
                <a:effectLst>
                  <a:outerShdw blurRad="38100" dist="19050" dir="2700000" algn="tl" rotWithShape="0">
                    <a:srgbClr val="000000">
                      <a:alpha val="40000"/>
                    </a:srgbClr>
                  </a:outerShdw>
                </a:effectLst>
                <a:latin typeface="メイリオ" panose="020B0604030504040204" pitchFamily="50" charset="-128"/>
                <a:ea typeface="メイリオ" panose="020B0604030504040204" pitchFamily="50" charset="-128"/>
                <a:cs typeface="メイリオ" panose="020B0604030504040204" pitchFamily="50" charset="-128"/>
              </a:rPr>
              <a:t>が悪い</a:t>
            </a:r>
            <a:r>
              <a:rPr lang="ja-JP" altLang="en-US" sz="2400" b="0" u="heavy" cap="none" dirty="0">
                <a:ln w="0"/>
                <a:solidFill>
                  <a:schemeClr val="tx1">
                    <a:lumMod val="85000"/>
                    <a:lumOff val="15000"/>
                  </a:schemeClr>
                </a:solidFill>
                <a:effectLst>
                  <a:outerShdw blurRad="38100" dist="19050" dir="2700000" algn="tl" rotWithShape="0">
                    <a:srgbClr val="000000">
                      <a:alpha val="40000"/>
                    </a:srgbClr>
                  </a:outerShdw>
                </a:effectLst>
                <a:uFill>
                  <a:solidFill>
                    <a:srgbClr val="FF0000"/>
                  </a:solidFill>
                </a:uFill>
                <a:latin typeface="メイリオ" panose="020B0604030504040204" pitchFamily="50" charset="-128"/>
                <a:ea typeface="メイリオ" panose="020B0604030504040204" pitchFamily="50" charset="-128"/>
                <a:cs typeface="メイリオ" panose="020B0604030504040204" pitchFamily="50" charset="-128"/>
              </a:rPr>
              <a:t>んだからね</a:t>
            </a:r>
            <a:r>
              <a:rPr lang="ja-JP" altLang="en-US" sz="2400" b="0" cap="none" dirty="0">
                <a:ln w="0"/>
                <a:solidFill>
                  <a:schemeClr val="tx1">
                    <a:lumMod val="85000"/>
                    <a:lumOff val="15000"/>
                  </a:schemeClr>
                </a:solidFill>
                <a:effectLst>
                  <a:outerShdw blurRad="38100" dist="19050" dir="2700000" algn="tl" rotWithShape="0">
                    <a:srgbClr val="000000">
                      <a:alpha val="40000"/>
                    </a:srgbClr>
                  </a:outerShdw>
                </a:effectLst>
                <a:latin typeface="メイリオ" panose="020B0604030504040204" pitchFamily="50" charset="-128"/>
                <a:ea typeface="メイリオ" panose="020B0604030504040204" pitchFamily="50" charset="-128"/>
                <a:cs typeface="メイリオ" panose="020B0604030504040204" pitchFamily="50" charset="-128"/>
              </a:rPr>
              <a:t>ッ</a:t>
            </a:r>
            <a:r>
              <a:rPr kumimoji="1" lang="en-US" altLang="ja-JP" sz="2400" b="0" cap="none" dirty="0">
                <a:ln w="0"/>
                <a:solidFill>
                  <a:schemeClr val="tx1">
                    <a:lumMod val="85000"/>
                    <a:lumOff val="15000"/>
                  </a:schemeClr>
                </a:solidFill>
                <a:effectLst>
                  <a:outerShdw blurRad="38100" dist="19050" dir="2700000" algn="tl" rotWithShape="0">
                    <a:srgbClr val="000000">
                      <a:alpha val="40000"/>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400" b="0" cap="none" dirty="0">
                <a:ln w="0"/>
                <a:solidFill>
                  <a:schemeClr val="tx1">
                    <a:lumMod val="85000"/>
                    <a:lumOff val="15000"/>
                  </a:schemeClr>
                </a:solidFill>
                <a:effectLst>
                  <a:outerShdw blurRad="38100" dist="19050" dir="2700000" algn="tl" rotWithShape="0">
                    <a:srgbClr val="000000">
                      <a:alpha val="40000"/>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2400" b="0" cap="none" dirty="0">
              <a:ln w="0"/>
              <a:solidFill>
                <a:schemeClr val="tx1">
                  <a:lumMod val="85000"/>
                  <a:lumOff val="15000"/>
                </a:schemeClr>
              </a:solidFill>
              <a:effectLst>
                <a:outerShdw blurRad="38100" dist="19050" dir="2700000" algn="tl" rotWithShape="0">
                  <a:srgbClr val="000000">
                    <a:alpha val="40000"/>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hangingPunct="0">
              <a:lnSpc>
                <a:spcPct val="100000"/>
              </a:lnSpc>
              <a:spcAft>
                <a:spcPts val="1200"/>
              </a:spcAft>
            </a:pP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「飲めもしないのに　酒盛りなんか行くから</a:t>
            </a:r>
            <a:r>
              <a:rPr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 name="コンテンツ プレースホルダー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217083" y="1247379"/>
            <a:ext cx="2027210" cy="4247488"/>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sp>
        <p:nvSpPr>
          <p:cNvPr id="7" name="テキスト プレースホルダー 2"/>
          <p:cNvSpPr>
            <a:spLocks noGrp="1"/>
          </p:cNvSpPr>
          <p:nvPr>
            <p:ph type="body" idx="1"/>
          </p:nvPr>
        </p:nvSpPr>
        <p:spPr>
          <a:xfrm>
            <a:off x="285750" y="5602782"/>
            <a:ext cx="8598118" cy="641350"/>
          </a:xfrm>
        </p:spPr>
        <p:txBody>
          <a:bodyPr>
            <a:normAutofit/>
          </a:bodyPr>
          <a:lstStyle/>
          <a:p>
            <a:pPr>
              <a:lnSpc>
                <a:spcPct val="100000"/>
              </a:lnSpc>
            </a:pPr>
            <a:r>
              <a:rPr lang="ja-JP" altLang="en-US" sz="18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（かかし朝浩</a:t>
            </a:r>
            <a:r>
              <a:rPr kumimoji="1" lang="en-US" altLang="ja-JP" sz="18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8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暴れん坊少納言</a:t>
            </a:r>
            <a:r>
              <a:rPr kumimoji="1" lang="en-US" altLang="ja-JP" sz="18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8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第</a:t>
            </a:r>
            <a:r>
              <a:rPr kumimoji="1" lang="en-US" altLang="ja-JP" sz="18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8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巻、ワニブックス、</a:t>
            </a:r>
            <a:r>
              <a:rPr kumimoji="1" lang="en-US" altLang="ja-JP" sz="18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2008</a:t>
            </a:r>
            <a:r>
              <a:rPr kumimoji="1" lang="ja-JP" altLang="en-US" sz="18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18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8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月、</a:t>
            </a:r>
            <a:r>
              <a:rPr kumimoji="1" lang="en-US" altLang="ja-JP" sz="18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p</a:t>
            </a:r>
            <a:r>
              <a:rPr lang="en-US" altLang="ja-JP" sz="18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.129</a:t>
            </a:r>
            <a:r>
              <a:rPr lang="ja-JP" altLang="en-US" sz="18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8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1" lang="en-US" altLang="ja-JP" sz="750" b="0" i="0" u="none" strike="noStrike" kern="1200" cap="none" spc="0" normalizeH="0" baseline="0" noProof="0" smtClean="0">
                <a:ln>
                  <a:noFill/>
                </a:ln>
                <a:solidFill>
                  <a:prstClr val="black"/>
                </a:solidFill>
                <a:effectLst/>
                <a:uLnTx/>
                <a:uFillTx/>
                <a:latin typeface="Cambria"/>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1" lang="ja-JP" altLang="en-US" sz="750" b="0" i="0" u="none" strike="noStrike" kern="1200" cap="none" spc="0" normalizeH="0" baseline="0" noProof="0" dirty="0">
              <a:ln>
                <a:noFill/>
              </a:ln>
              <a:solidFill>
                <a:prstClr val="black"/>
              </a:solidFill>
              <a:effectLst/>
              <a:uLnTx/>
              <a:uFillTx/>
              <a:latin typeface="Cambria"/>
              <a:ea typeface="Meiryo UI" panose="020B0604030504040204" pitchFamily="50" charset="-128"/>
              <a:cs typeface="+mn-cs"/>
            </a:endParaRPr>
          </a:p>
        </p:txBody>
      </p:sp>
    </p:spTree>
    <p:extLst>
      <p:ext uri="{BB962C8B-B14F-4D97-AF65-F5344CB8AC3E}">
        <p14:creationId xmlns:p14="http://schemas.microsoft.com/office/powerpoint/2010/main" val="904521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71550" y="1277006"/>
            <a:ext cx="7200900" cy="4666594"/>
          </a:xfrm>
        </p:spPr>
        <p:txBody>
          <a:bodyPr>
            <a:normAutofit/>
          </a:bodyPr>
          <a:lstStyle/>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ツンデレ</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spcBef>
                <a:spcPts val="0"/>
              </a:spcBef>
              <a:spcAft>
                <a:spcPts val="1200"/>
              </a:spcAft>
              <a:buNone/>
            </a:pPr>
            <a:r>
              <a:rPr lang="ja-JP" altLang="en-US" sz="2400"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2400"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spcBef>
                <a:spcPts val="0"/>
              </a:spcBef>
              <a:spcAft>
                <a:spcPts val="1200"/>
              </a:spcAft>
              <a:buNone/>
            </a:pPr>
            <a:endParaRPr lang="en-US" altLang="zh-CN" sz="2400"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あるいは</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とまどい</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や</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上から目線</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の言葉づかいも選択される（「べ、別に」「してあげる」など）</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いずれも</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否定的</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側面の表れである</a:t>
            </a:r>
          </a:p>
        </p:txBody>
      </p:sp>
      <p:sp>
        <p:nvSpPr>
          <p:cNvPr id="6" name="タイトル 1"/>
          <p:cNvSpPr txBox="1">
            <a:spLocks/>
          </p:cNvSpPr>
          <p:nvPr/>
        </p:nvSpPr>
        <p:spPr>
          <a:xfrm>
            <a:off x="971550" y="381000"/>
            <a:ext cx="7200900" cy="8171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lang="ja-JP" sz="2100" b="1" kern="1200" cap="all" baseline="0">
                <a:solidFill>
                  <a:schemeClr val="accent1"/>
                </a:solidFill>
                <a:effectLst>
                  <a:outerShdw blurRad="38100" dist="25400" dir="18900000" algn="bl" rotWithShape="0">
                    <a:schemeClr val="bg1">
                      <a:alpha val="80000"/>
                    </a:schemeClr>
                  </a:outerShdw>
                </a:effectLst>
                <a:latin typeface="+mj-lt"/>
                <a:ea typeface="Meiryo UI" panose="020B0604030504040204" pitchFamily="50" charset="-128"/>
                <a:cs typeface="+mj-cs"/>
              </a:defRPr>
            </a:lvl1pPr>
          </a:lstStyle>
          <a:p>
            <a:r>
              <a:rPr lang="en-US" altLang="ja-JP" sz="4000" b="0" cap="none"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4000" b="0" cap="none"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感情属性</a:t>
            </a:r>
            <a:r>
              <a:rPr lang="en-US" altLang="ja-JP" sz="4000" b="0" cap="none"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4000" b="0" cap="none"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とのギャップ</a:t>
            </a:r>
            <a:endParaRPr altLang="en-US" sz="4000" b="0" cap="none"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fld id="{E31375A4-56A4-47D6-9801-1991572033F7}" type="slidenum">
              <a:rPr lang="en-US" altLang="ja-JP" smtClean="0">
                <a:solidFill>
                  <a:prstClr val="black"/>
                </a:solidFill>
              </a:rPr>
              <a:pPr/>
              <a:t>23</a:t>
            </a:fld>
            <a:endParaRPr altLang="en-US" dirty="0">
              <a:solidFill>
                <a:prstClr val="black"/>
              </a:solidFill>
            </a:endParaRPr>
          </a:p>
        </p:txBody>
      </p:sp>
      <p:sp>
        <p:nvSpPr>
          <p:cNvPr id="5" name="テキスト ボックス 4">
            <a:extLst>
              <a:ext uri="{FF2B5EF4-FFF2-40B4-BE49-F238E27FC236}">
                <a16:creationId xmlns:a16="http://schemas.microsoft.com/office/drawing/2014/main" id="{4611B55B-15C9-4F18-9EA6-6AA113F52351}"/>
              </a:ext>
            </a:extLst>
          </p:cNvPr>
          <p:cNvSpPr txBox="1"/>
          <p:nvPr/>
        </p:nvSpPr>
        <p:spPr>
          <a:xfrm>
            <a:off x="1589387" y="1963953"/>
            <a:ext cx="3396270" cy="461665"/>
          </a:xfrm>
          <a:prstGeom prst="rect">
            <a:avLst/>
          </a:prstGeom>
          <a:noFill/>
        </p:spPr>
        <p:txBody>
          <a:bodyPr wrap="square" rtlCol="0">
            <a:spAutoFit/>
          </a:bodyPr>
          <a:lstStyle/>
          <a:p>
            <a:r>
              <a:rPr kumimoji="1" lang="en-US" altLang="ja-JP" sz="2400" dirty="0">
                <a:ln w="0"/>
                <a:solidFill>
                  <a:schemeClr val="tx1">
                    <a:lumMod val="85000"/>
                    <a:lumOff val="15000"/>
                  </a:schemeClr>
                </a:solidFill>
                <a:effectLst>
                  <a:outerShdw blurRad="38100" dist="19050" dir="2700000" algn="tl">
                    <a:srgbClr val="000000">
                      <a:alpha val="40000"/>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zh-CN" altLang="en-US" sz="2400" dirty="0">
                <a:ln w="0"/>
                <a:solidFill>
                  <a:schemeClr val="tx1">
                    <a:lumMod val="85000"/>
                    <a:lumOff val="15000"/>
                  </a:schemeClr>
                </a:solidFill>
                <a:effectLst>
                  <a:outerShdw blurRad="38100" dist="19050" dir="2700000" algn="tl">
                    <a:srgbClr val="000000">
                      <a:alpha val="40000"/>
                    </a:srgbClr>
                  </a:outerShdw>
                </a:effectLst>
                <a:latin typeface="メイリオ" panose="020B0604030504040204" pitchFamily="50" charset="-128"/>
                <a:ea typeface="メイリオ" panose="020B0604030504040204" pitchFamily="50" charset="-128"/>
                <a:cs typeface="メイリオ" panose="020B0604030504040204" pitchFamily="50" charset="-128"/>
              </a:rPr>
              <a:t>感情属性</a:t>
            </a:r>
            <a:r>
              <a:rPr kumimoji="1" lang="ja-JP" altLang="en-US" sz="2400" dirty="0">
                <a:ln w="0"/>
                <a:solidFill>
                  <a:schemeClr val="tx1">
                    <a:lumMod val="85000"/>
                    <a:lumOff val="15000"/>
                  </a:schemeClr>
                </a:solidFill>
                <a:effectLst>
                  <a:outerShdw blurRad="38100" dist="19050" dir="2700000" algn="tl">
                    <a:srgbClr val="000000">
                      <a:alpha val="40000"/>
                    </a:srgbClr>
                  </a:outerShdw>
                </a:effectLst>
                <a:latin typeface="メイリオ" panose="020B0604030504040204" pitchFamily="50" charset="-128"/>
                <a:ea typeface="メイリオ" panose="020B0604030504040204" pitchFamily="50" charset="-128"/>
                <a:cs typeface="メイリオ" panose="020B0604030504040204" pitchFamily="50" charset="-128"/>
              </a:rPr>
              <a:t>：好意的</a:t>
            </a:r>
            <a:r>
              <a:rPr kumimoji="1" lang="en-US" altLang="ja-JP" sz="2400" dirty="0">
                <a:ln w="0"/>
                <a:solidFill>
                  <a:schemeClr val="tx1">
                    <a:lumMod val="85000"/>
                    <a:lumOff val="15000"/>
                  </a:schemeClr>
                </a:solidFill>
                <a:effectLst>
                  <a:outerShdw blurRad="38100" dist="19050" dir="2700000" algn="tl">
                    <a:srgbClr val="000000">
                      <a:alpha val="40000"/>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dirty="0">
              <a:solidFill>
                <a:schemeClr val="tx1">
                  <a:lumMod val="85000"/>
                  <a:lumOff val="15000"/>
                </a:schemeClr>
              </a:solidFill>
              <a:effectLst>
                <a:outerShdw blurRad="38100" dist="19050" dir="2700000" algn="tl">
                  <a:srgbClr val="000000">
                    <a:alpha val="40000"/>
                  </a:srgbClr>
                </a:outerShdw>
              </a:effectLst>
            </a:endParaRPr>
          </a:p>
        </p:txBody>
      </p:sp>
      <p:sp>
        <p:nvSpPr>
          <p:cNvPr id="7" name="テキスト ボックス 6">
            <a:extLst>
              <a:ext uri="{FF2B5EF4-FFF2-40B4-BE49-F238E27FC236}">
                <a16:creationId xmlns:a16="http://schemas.microsoft.com/office/drawing/2014/main" id="{C61B39C1-C99D-4C2C-B0E5-12D4BB0E28AE}"/>
              </a:ext>
            </a:extLst>
          </p:cNvPr>
          <p:cNvSpPr txBox="1"/>
          <p:nvPr/>
        </p:nvSpPr>
        <p:spPr>
          <a:xfrm>
            <a:off x="4727855" y="1963953"/>
            <a:ext cx="3621487" cy="461665"/>
          </a:xfrm>
          <a:prstGeom prst="rect">
            <a:avLst/>
          </a:prstGeom>
          <a:noFill/>
        </p:spPr>
        <p:txBody>
          <a:bodyPr wrap="square" rtlCol="0">
            <a:spAutoFit/>
          </a:bodyPr>
          <a:lstStyle/>
          <a:p>
            <a:r>
              <a:rPr kumimoji="1" lang="ja-JP" altLang="en-US" sz="2400" dirty="0">
                <a:ln w="0"/>
                <a:solidFill>
                  <a:schemeClr val="tx1">
                    <a:lumMod val="85000"/>
                    <a:lumOff val="15000"/>
                  </a:schemeClr>
                </a:solidFill>
                <a:effectLst>
                  <a:outerShdw blurRad="38100" dist="19050" dir="2700000" algn="tl">
                    <a:srgbClr val="000000">
                      <a:alpha val="40000"/>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2400" dirty="0">
                <a:ln w="0"/>
                <a:solidFill>
                  <a:schemeClr val="tx1">
                    <a:lumMod val="85000"/>
                    <a:lumOff val="15000"/>
                  </a:schemeClr>
                </a:solidFill>
                <a:effectLst>
                  <a:outerShdw blurRad="38100" dist="19050" dir="2700000" algn="tl">
                    <a:srgbClr val="000000">
                      <a:alpha val="40000"/>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400" dirty="0">
                <a:ln w="0"/>
                <a:solidFill>
                  <a:schemeClr val="tx1">
                    <a:lumMod val="85000"/>
                    <a:lumOff val="15000"/>
                  </a:schemeClr>
                </a:solidFill>
                <a:effectLst>
                  <a:outerShdw blurRad="38100" dist="19050" dir="2700000" algn="tl">
                    <a:srgbClr val="000000">
                      <a:alpha val="40000"/>
                    </a:srgbClr>
                  </a:outerShdw>
                </a:effectLst>
                <a:latin typeface="メイリオ" panose="020B0604030504040204" pitchFamily="50" charset="-128"/>
                <a:ea typeface="メイリオ" panose="020B0604030504040204" pitchFamily="50" charset="-128"/>
                <a:cs typeface="メイリオ" panose="020B0604030504040204" pitchFamily="50" charset="-128"/>
              </a:rPr>
              <a:t>言語属性：好意的</a:t>
            </a:r>
            <a:r>
              <a:rPr kumimoji="1" lang="en-US" altLang="ja-JP" sz="2400" dirty="0">
                <a:ln w="0"/>
                <a:solidFill>
                  <a:schemeClr val="tx1">
                    <a:lumMod val="85000"/>
                    <a:lumOff val="15000"/>
                  </a:schemeClr>
                </a:solidFill>
                <a:effectLst>
                  <a:outerShdw blurRad="38100" dist="19050" dir="2700000" algn="tl">
                    <a:srgbClr val="000000">
                      <a:alpha val="40000"/>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dirty="0">
              <a:solidFill>
                <a:schemeClr val="tx1">
                  <a:lumMod val="85000"/>
                  <a:lumOff val="15000"/>
                </a:schemeClr>
              </a:solidFill>
              <a:effectLst>
                <a:outerShdw blurRad="38100" dist="19050" dir="2700000" algn="tl">
                  <a:srgbClr val="000000">
                    <a:alpha val="40000"/>
                  </a:srgbClr>
                </a:outerShdw>
              </a:effectLst>
            </a:endParaRPr>
          </a:p>
        </p:txBody>
      </p:sp>
      <p:sp>
        <p:nvSpPr>
          <p:cNvPr id="8" name="テキスト ボックス 7">
            <a:extLst>
              <a:ext uri="{FF2B5EF4-FFF2-40B4-BE49-F238E27FC236}">
                <a16:creationId xmlns:a16="http://schemas.microsoft.com/office/drawing/2014/main" id="{04AC25D0-CB36-440A-B37A-3B3620B07878}"/>
              </a:ext>
            </a:extLst>
          </p:cNvPr>
          <p:cNvSpPr txBox="1"/>
          <p:nvPr/>
        </p:nvSpPr>
        <p:spPr>
          <a:xfrm>
            <a:off x="4727856" y="2446856"/>
            <a:ext cx="3621486" cy="461665"/>
          </a:xfrm>
          <a:prstGeom prst="rect">
            <a:avLst/>
          </a:prstGeom>
          <a:noFill/>
        </p:spPr>
        <p:txBody>
          <a:bodyPr wrap="square" rtlCol="0">
            <a:spAutoFit/>
          </a:bodyPr>
          <a:lstStyle/>
          <a:p>
            <a:r>
              <a:rPr kumimoji="1" lang="ja-JP" altLang="en-US"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言語属性：否定的</a:t>
            </a:r>
            <a:r>
              <a:rPr kumimoji="1" lang="en-US" altLang="ja-JP"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dirty="0">
              <a:solidFill>
                <a:schemeClr val="tx1">
                  <a:lumMod val="85000"/>
                  <a:lumOff val="15000"/>
                </a:schemeClr>
              </a:solidFill>
              <a:effectLst>
                <a:outerShdw blurRad="38100" dist="19050" dir="2700000" algn="ctr" rotWithShape="0">
                  <a:schemeClr val="tx1">
                    <a:alpha val="40000"/>
                  </a:schemeClr>
                </a:outerShdw>
              </a:effectLst>
            </a:endParaRPr>
          </a:p>
        </p:txBody>
      </p:sp>
      <p:sp>
        <p:nvSpPr>
          <p:cNvPr id="9" name="テキスト ボックス 8">
            <a:extLst>
              <a:ext uri="{FF2B5EF4-FFF2-40B4-BE49-F238E27FC236}">
                <a16:creationId xmlns:a16="http://schemas.microsoft.com/office/drawing/2014/main" id="{6F160CCF-BB63-4A03-AB6A-E00192426808}"/>
              </a:ext>
            </a:extLst>
          </p:cNvPr>
          <p:cNvSpPr txBox="1"/>
          <p:nvPr/>
        </p:nvSpPr>
        <p:spPr>
          <a:xfrm>
            <a:off x="4716016" y="2276872"/>
            <a:ext cx="3270422" cy="461665"/>
          </a:xfrm>
          <a:prstGeom prst="rect">
            <a:avLst/>
          </a:prstGeom>
          <a:noFill/>
        </p:spPr>
        <p:txBody>
          <a:bodyPr wrap="square" rtlCol="0">
            <a:spAutoFit/>
          </a:bodyPr>
          <a:lstStyle/>
          <a:p>
            <a:r>
              <a:rPr kumimoji="1" lang="ja-JP" altLang="en-US"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dirty="0">
              <a:solidFill>
                <a:schemeClr val="tx1">
                  <a:lumMod val="85000"/>
                  <a:lumOff val="15000"/>
                </a:schemeClr>
              </a:solidFill>
              <a:effectLst>
                <a:outerShdw blurRad="38100" dist="19050" dir="2700000" algn="ctr" rotWithShape="0">
                  <a:schemeClr val="tx1">
                    <a:alpha val="40000"/>
                  </a:schemeClr>
                </a:outerShdw>
              </a:effectLst>
            </a:endParaRPr>
          </a:p>
        </p:txBody>
      </p:sp>
    </p:spTree>
    <p:extLst>
      <p:ext uri="{BB962C8B-B14F-4D97-AF65-F5344CB8AC3E}">
        <p14:creationId xmlns:p14="http://schemas.microsoft.com/office/powerpoint/2010/main" val="1662384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5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100"/>
                                        <p:tgtEl>
                                          <p:spTgt spid="7"/>
                                        </p:tgtEl>
                                      </p:cBhvr>
                                    </p:animEffect>
                                    <p:set>
                                      <p:cBhvr>
                                        <p:cTn id="20" dur="1" fill="hold">
                                          <p:stCondLst>
                                            <p:cond delay="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5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5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250"/>
                                        <p:tgtEl>
                                          <p:spTgt spid="3">
                                            <p:txEl>
                                              <p:pRg st="3" end="3"/>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25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7" grpId="1"/>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71550" y="1277006"/>
            <a:ext cx="7200900" cy="4666594"/>
          </a:xfrm>
        </p:spPr>
        <p:txBody>
          <a:bodyPr>
            <a:normAutofit/>
          </a:bodyPr>
          <a:lstStyle/>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「素直ではない言葉づかい」がギャップ萌えを生じさせている</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恒常的な属性とは異なり、感情変化の一瞬としか対応しないため、役割語と位置付けてよいか判断が分かれる</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やはりこれも</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話者属性：女性</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限定か？</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詳細は冨樫（</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2011</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）を参照のこと</a:t>
            </a:r>
          </a:p>
        </p:txBody>
      </p:sp>
      <p:sp>
        <p:nvSpPr>
          <p:cNvPr id="6" name="タイトル 1"/>
          <p:cNvSpPr txBox="1">
            <a:spLocks/>
          </p:cNvSpPr>
          <p:nvPr/>
        </p:nvSpPr>
        <p:spPr>
          <a:xfrm>
            <a:off x="971550" y="381000"/>
            <a:ext cx="7200900" cy="8171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lang="ja-JP" sz="2100" b="1" kern="1200" cap="all" baseline="0">
                <a:solidFill>
                  <a:schemeClr val="accent1"/>
                </a:solidFill>
                <a:effectLst>
                  <a:outerShdw blurRad="38100" dist="25400" dir="18900000" algn="bl" rotWithShape="0">
                    <a:schemeClr val="bg1">
                      <a:alpha val="80000"/>
                    </a:schemeClr>
                  </a:outerShdw>
                </a:effectLst>
                <a:latin typeface="+mj-lt"/>
                <a:ea typeface="Meiryo UI" panose="020B0604030504040204" pitchFamily="50" charset="-128"/>
                <a:cs typeface="+mj-cs"/>
              </a:defRPr>
            </a:lvl1pPr>
          </a:lstStyle>
          <a:p>
            <a:pPr lvl="0">
              <a:defRPr/>
            </a:pPr>
            <a:r>
              <a:rPr lang="ja-JP" altLang="en-US" sz="40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逸脱</a:t>
            </a:r>
            <a:r>
              <a:rPr lang="en-US" altLang="ja-JP" sz="40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Ⅱ</a:t>
            </a:r>
            <a:r>
              <a:rPr kumimoji="1" lang="ja-JP" altLang="en-US" sz="4000" b="0" i="0" u="none" strike="noStrike" kern="1200" cap="none" spc="0" normalizeH="0" noProof="0" dirty="0">
                <a:ln w="0"/>
                <a:solidFill>
                  <a:schemeClr val="tx1">
                    <a:lumMod val="85000"/>
                    <a:lumOff val="15000"/>
                  </a:schemeClr>
                </a:solidFill>
                <a:effectLst>
                  <a:outerShdw blurRad="38100" dist="19050" dir="2700000" algn="tl" rotWithShape="0">
                    <a:prstClr val="black">
                      <a:alpha val="40000"/>
                    </a:prst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　まとめ</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1" lang="en-US" altLang="ja-JP" sz="750" b="0" i="0" u="none" strike="noStrike" kern="1200" cap="none" spc="0" normalizeH="0" baseline="0" noProof="0" smtClean="0">
                <a:ln>
                  <a:noFill/>
                </a:ln>
                <a:solidFill>
                  <a:prstClr val="black"/>
                </a:solidFill>
                <a:effectLst/>
                <a:uLnTx/>
                <a:uFillTx/>
                <a:latin typeface="Cambria"/>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750" b="0" i="0" u="none" strike="noStrike" kern="1200" cap="none" spc="0" normalizeH="0" baseline="0" noProof="0" dirty="0">
              <a:ln>
                <a:noFill/>
              </a:ln>
              <a:solidFill>
                <a:prstClr val="black"/>
              </a:solidFill>
              <a:effectLst/>
              <a:uLnTx/>
              <a:uFillTx/>
              <a:latin typeface="Cambria"/>
              <a:ea typeface="Meiryo UI" panose="020B0604030504040204" pitchFamily="50" charset="-128"/>
              <a:cs typeface="+mn-cs"/>
            </a:endParaRPr>
          </a:p>
        </p:txBody>
      </p:sp>
    </p:spTree>
    <p:extLst>
      <p:ext uri="{BB962C8B-B14F-4D97-AF65-F5344CB8AC3E}">
        <p14:creationId xmlns:p14="http://schemas.microsoft.com/office/powerpoint/2010/main" val="4128025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5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5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25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800100" y="2606041"/>
            <a:ext cx="7543800" cy="2366792"/>
          </a:xfrm>
        </p:spPr>
        <p:txBody>
          <a:bodyPr>
            <a:normAutofit/>
          </a:bodyPr>
          <a:lstStyle/>
          <a:p>
            <a:r>
              <a:rPr lang="ja-JP" altLang="en-US" sz="40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言語的逸脱</a:t>
            </a:r>
            <a:r>
              <a:rPr lang="en-US" altLang="ja-JP" sz="40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Ⅲ</a:t>
            </a:r>
            <a:endParaRPr lang="ja-JP" altLang="en-US" sz="4000" b="0" cap="none" dirty="0">
              <a:ln w="0"/>
              <a:solidFill>
                <a:schemeClr val="tx1">
                  <a:lumMod val="85000"/>
                  <a:lumOff val="15000"/>
                </a:schemeClr>
              </a:solidFill>
              <a:effectLst>
                <a:outerShdw blurRad="38100" dist="19050" dir="2700000" algn="tl" rotWithShape="0">
                  <a:schemeClr val="dk1">
                    <a:alpha val="40000"/>
                  </a:schemeClr>
                </a:outerShdw>
              </a:effectLst>
            </a:endParaRPr>
          </a:p>
        </p:txBody>
      </p:sp>
      <p:sp>
        <p:nvSpPr>
          <p:cNvPr id="3" name="サブタイトル 2"/>
          <p:cNvSpPr>
            <a:spLocks noGrp="1"/>
          </p:cNvSpPr>
          <p:nvPr>
            <p:ph type="subTitle" idx="1"/>
          </p:nvPr>
        </p:nvSpPr>
        <p:spPr/>
        <p:txBody>
          <a:bodyPr anchor="ctr">
            <a:noAutofit/>
          </a:bodyPr>
          <a:lstStyle/>
          <a:p>
            <a:r>
              <a:rPr lang="en-US" altLang="ja-JP" sz="2800" b="0" cap="none" dirty="0">
                <a:ln w="0"/>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b="0" cap="none" dirty="0">
                <a:ln w="0"/>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言葉同士のねじれ／非文法的使用</a:t>
            </a:r>
            <a:r>
              <a:rPr lang="en-US" altLang="ja-JP" sz="2800" b="0" cap="none" dirty="0">
                <a:ln w="0"/>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800" b="0" cap="none" dirty="0">
              <a:ln w="0"/>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53523960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1550" y="381000"/>
            <a:ext cx="7200900" cy="612228"/>
          </a:xfrm>
        </p:spPr>
        <p:txBody>
          <a:bodyPr anchor="ctr">
            <a:normAutofit/>
          </a:bodyPr>
          <a:lstStyle/>
          <a:p>
            <a:r>
              <a:rPr kumimoji="1" lang="ja-JP" altLang="en-US" sz="32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狭義ボクっ娘</a:t>
            </a:r>
          </a:p>
        </p:txBody>
      </p:sp>
      <p:sp>
        <p:nvSpPr>
          <p:cNvPr id="3" name="テキスト プレースホルダー 2"/>
          <p:cNvSpPr>
            <a:spLocks noGrp="1"/>
          </p:cNvSpPr>
          <p:nvPr>
            <p:ph type="body" idx="1"/>
          </p:nvPr>
        </p:nvSpPr>
        <p:spPr>
          <a:xfrm>
            <a:off x="4833786" y="1481833"/>
            <a:ext cx="4310213" cy="3842642"/>
          </a:xfrm>
        </p:spPr>
        <p:txBody>
          <a:bodyPr anchor="t">
            <a:normAutofit/>
          </a:bodyPr>
          <a:lstStyle/>
          <a:p>
            <a:pPr>
              <a:lnSpc>
                <a:spcPct val="100000"/>
              </a:lnSpc>
              <a:spcAft>
                <a:spcPts val="600"/>
              </a:spcAft>
            </a:pPr>
            <a:r>
              <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和登千代子</a:t>
            </a:r>
            <a:endParaRPr kumimoji="1"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00000"/>
              </a:lnSpc>
              <a:spcAft>
                <a:spcPts val="1200"/>
              </a:spcAft>
            </a:pPr>
            <a:r>
              <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「いじめたわけは　なんとかして</a:t>
            </a:r>
            <a:r>
              <a:rPr kumimoji="1" lang="ja-JP" altLang="en-US" sz="2400" b="0" u="heavy" cap="none" dirty="0">
                <a:ln w="0"/>
                <a:solidFill>
                  <a:schemeClr val="tx1">
                    <a:lumMod val="85000"/>
                    <a:lumOff val="15000"/>
                  </a:schemeClr>
                </a:solidFill>
                <a:effectLst>
                  <a:outerShdw blurRad="38100" dist="19050" dir="2700000" algn="tl" rotWithShape="0">
                    <a:schemeClr val="dk1">
                      <a:alpha val="40000"/>
                    </a:schemeClr>
                  </a:outerShdw>
                </a:effectLst>
                <a:uFill>
                  <a:solidFill>
                    <a:srgbClr val="FF0000"/>
                  </a:solidFill>
                </a:uFill>
                <a:latin typeface="メイリオ" panose="020B0604030504040204" pitchFamily="50" charset="-128"/>
                <a:ea typeface="メイリオ" panose="020B0604030504040204" pitchFamily="50" charset="-128"/>
                <a:cs typeface="メイリオ" panose="020B0604030504040204" pitchFamily="50" charset="-128"/>
              </a:rPr>
              <a:t>ボク</a:t>
            </a:r>
            <a:r>
              <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をおこらせて　バンソウコをはがさせようとしむけるため</a:t>
            </a:r>
            <a:r>
              <a:rPr kumimoji="1" lang="ja-JP" altLang="en-US" sz="2400" b="0" u="heavy" cap="none" dirty="0">
                <a:ln w="0"/>
                <a:solidFill>
                  <a:schemeClr val="tx1">
                    <a:lumMod val="85000"/>
                    <a:lumOff val="15000"/>
                  </a:schemeClr>
                </a:solidFill>
                <a:effectLst>
                  <a:outerShdw blurRad="38100" dist="19050" dir="2700000" algn="tl" rotWithShape="0">
                    <a:schemeClr val="dk1">
                      <a:alpha val="40000"/>
                    </a:schemeClr>
                  </a:outerShdw>
                </a:effectLst>
                <a:uFill>
                  <a:solidFill>
                    <a:srgbClr val="FF0000"/>
                  </a:solidFill>
                </a:uFill>
                <a:latin typeface="メイリオ" panose="020B0604030504040204" pitchFamily="50" charset="-128"/>
                <a:ea typeface="メイリオ" panose="020B0604030504040204" pitchFamily="50" charset="-128"/>
                <a:cs typeface="メイリオ" panose="020B0604030504040204" pitchFamily="50" charset="-128"/>
              </a:rPr>
              <a:t>だわ</a:t>
            </a:r>
            <a:r>
              <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00000"/>
              </a:lnSpc>
              <a:spcAft>
                <a:spcPts val="600"/>
              </a:spcAft>
            </a:pP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上底先生</a:t>
            </a:r>
            <a:endParaRPr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00000"/>
              </a:lnSpc>
              <a:spcAft>
                <a:spcPts val="1200"/>
              </a:spcAft>
            </a:pPr>
            <a:r>
              <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「そのとおりよ　あんたはハキハキして　いせいがいいわねえ」</a:t>
            </a:r>
            <a:endParaRPr kumimoji="1"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 name="コンテンツ プレースホルダー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38150" y="1424778"/>
            <a:ext cx="4129484" cy="2649382"/>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sp>
        <p:nvSpPr>
          <p:cNvPr id="7" name="テキスト プレースホルダー 2"/>
          <p:cNvSpPr>
            <a:spLocks noGrp="1"/>
          </p:cNvSpPr>
          <p:nvPr>
            <p:ph type="body" idx="1"/>
          </p:nvPr>
        </p:nvSpPr>
        <p:spPr>
          <a:xfrm>
            <a:off x="285750" y="5602782"/>
            <a:ext cx="8598118" cy="641350"/>
          </a:xfrm>
        </p:spPr>
        <p:txBody>
          <a:bodyPr>
            <a:normAutofit fontScale="92500" lnSpcReduction="20000"/>
          </a:bodyPr>
          <a:lstStyle/>
          <a:p>
            <a:pPr>
              <a:lnSpc>
                <a:spcPct val="120000"/>
              </a:lnSpc>
            </a:pPr>
            <a:r>
              <a:rPr lang="ja-JP" altLang="en-US" sz="18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（手塚治虫</a:t>
            </a:r>
            <a:r>
              <a:rPr kumimoji="1" lang="en-US" altLang="ja-JP" sz="18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8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三つ目がとおる</a:t>
            </a:r>
            <a:r>
              <a:rPr kumimoji="1" lang="en-US" altLang="ja-JP" sz="18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8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第</a:t>
            </a:r>
            <a:r>
              <a:rPr kumimoji="1" lang="en-US" altLang="ja-JP" sz="18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8</a:t>
            </a:r>
            <a:r>
              <a:rPr kumimoji="1" lang="ja-JP" altLang="en-US" sz="18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巻、手塚治虫漫画全集、講談社、</a:t>
            </a:r>
            <a:r>
              <a:rPr kumimoji="1" lang="en-US" altLang="ja-JP" sz="18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1980</a:t>
            </a:r>
            <a:r>
              <a:rPr kumimoji="1" lang="ja-JP" altLang="en-US" sz="18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18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18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月、</a:t>
            </a:r>
            <a:r>
              <a:rPr kumimoji="1" lang="en-US" altLang="ja-JP" sz="18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p</a:t>
            </a:r>
            <a:r>
              <a:rPr lang="en-US" altLang="ja-JP" sz="18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.85</a:t>
            </a:r>
          </a:p>
          <a:p>
            <a:pPr>
              <a:lnSpc>
                <a:spcPct val="120000"/>
              </a:lnSpc>
            </a:pPr>
            <a:r>
              <a:rPr lang="ja-JP" altLang="en-US" sz="18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8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8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初出は</a:t>
            </a:r>
            <a:r>
              <a:rPr lang="en-US" altLang="ja-JP" sz="18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1975</a:t>
            </a:r>
            <a:r>
              <a:rPr lang="ja-JP" altLang="en-US" sz="18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年）</a:t>
            </a:r>
            <a:endParaRPr kumimoji="1" lang="ja-JP" altLang="en-US" sz="18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p>
            <a:pPr>
              <a:defRPr/>
            </a:pPr>
            <a:fld id="{E31375A4-56A4-47D6-9801-1991572033F7}" type="slidenum">
              <a:rPr lang="en-US" altLang="ja-JP" smtClean="0">
                <a:solidFill>
                  <a:prstClr val="black"/>
                </a:solidFill>
              </a:rPr>
              <a:pPr>
                <a:defRPr/>
              </a:pPr>
              <a:t>26</a:t>
            </a:fld>
            <a:endParaRPr altLang="en-US" dirty="0">
              <a:solidFill>
                <a:prstClr val="black"/>
              </a:solidFill>
            </a:endParaRPr>
          </a:p>
        </p:txBody>
      </p:sp>
    </p:spTree>
    <p:extLst>
      <p:ext uri="{BB962C8B-B14F-4D97-AF65-F5344CB8AC3E}">
        <p14:creationId xmlns:p14="http://schemas.microsoft.com/office/powerpoint/2010/main" val="2996093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1550" y="381000"/>
            <a:ext cx="7200900" cy="612228"/>
          </a:xfrm>
        </p:spPr>
        <p:txBody>
          <a:bodyPr anchor="ctr">
            <a:normAutofit/>
          </a:bodyPr>
          <a:lstStyle/>
          <a:p>
            <a:r>
              <a:rPr kumimoji="1" lang="ja-JP" altLang="en-US" sz="32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狭義ボクっ娘</a:t>
            </a:r>
          </a:p>
        </p:txBody>
      </p:sp>
      <p:sp>
        <p:nvSpPr>
          <p:cNvPr id="3" name="テキスト プレースホルダー 2"/>
          <p:cNvSpPr>
            <a:spLocks noGrp="1"/>
          </p:cNvSpPr>
          <p:nvPr>
            <p:ph type="body" idx="1"/>
          </p:nvPr>
        </p:nvSpPr>
        <p:spPr>
          <a:xfrm>
            <a:off x="4833786" y="1481833"/>
            <a:ext cx="4310213" cy="3259336"/>
          </a:xfrm>
        </p:spPr>
        <p:txBody>
          <a:bodyPr anchor="t">
            <a:normAutofit/>
          </a:bodyPr>
          <a:lstStyle/>
          <a:p>
            <a:pPr>
              <a:lnSpc>
                <a:spcPct val="100000"/>
              </a:lnSpc>
              <a:spcAft>
                <a:spcPts val="600"/>
              </a:spcAft>
            </a:pPr>
            <a:r>
              <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ひまわり</a:t>
            </a:r>
            <a:endParaRPr kumimoji="1"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10000"/>
              </a:lnSpc>
              <a:spcAft>
                <a:spcPts val="1200"/>
              </a:spcAft>
            </a:pPr>
            <a:r>
              <a:rPr kumimoji="1" lang="ja-JP" altLang="en-US" sz="2400" b="0" cap="none" dirty="0">
                <a:ln w="0"/>
                <a:solidFill>
                  <a:schemeClr val="tx1">
                    <a:lumMod val="85000"/>
                    <a:lumOff val="15000"/>
                  </a:schemeClr>
                </a:solidFill>
                <a:effectLst>
                  <a:outerShdw blurRad="38100" dist="19050" dir="2700000" algn="tl"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「三太さんったら　</a:t>
            </a:r>
            <a:r>
              <a:rPr kumimoji="1" lang="ja-JP" altLang="en-US" sz="2400" b="0" u="heavy" cap="none" dirty="0">
                <a:ln w="0"/>
                <a:solidFill>
                  <a:schemeClr val="tx1">
                    <a:lumMod val="85000"/>
                    <a:lumOff val="15000"/>
                  </a:schemeClr>
                </a:solidFill>
                <a:effectLst>
                  <a:outerShdw blurRad="38100" dist="19050" dir="2700000" algn="tl" rotWithShape="0">
                    <a:schemeClr val="tx1">
                      <a:alpha val="40000"/>
                    </a:schemeClr>
                  </a:outerShdw>
                </a:effectLst>
                <a:uFill>
                  <a:solidFill>
                    <a:srgbClr val="FF0000"/>
                  </a:solidFill>
                </a:uFill>
                <a:latin typeface="メイリオ" panose="020B0604030504040204" pitchFamily="50" charset="-128"/>
                <a:ea typeface="メイリオ" panose="020B0604030504040204" pitchFamily="50" charset="-128"/>
                <a:cs typeface="メイリオ" panose="020B0604030504040204" pitchFamily="50" charset="-128"/>
              </a:rPr>
              <a:t>ぼく</a:t>
            </a:r>
            <a:r>
              <a:rPr kumimoji="1" lang="ja-JP" altLang="en-US" sz="2400" b="0" cap="none" dirty="0">
                <a:ln w="0"/>
                <a:solidFill>
                  <a:schemeClr val="tx1">
                    <a:lumMod val="85000"/>
                    <a:lumOff val="15000"/>
                  </a:schemeClr>
                </a:solidFill>
                <a:effectLst>
                  <a:outerShdw blurRad="38100" dist="19050" dir="2700000" algn="tl"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にお話っていつもそよ風さんのことばっかり</a:t>
            </a:r>
            <a:r>
              <a:rPr kumimoji="1" lang="ja-JP" altLang="en-US" sz="2400" b="0" u="heavy" cap="none" dirty="0">
                <a:ln w="0"/>
                <a:solidFill>
                  <a:schemeClr val="tx1">
                    <a:lumMod val="85000"/>
                    <a:lumOff val="15000"/>
                  </a:schemeClr>
                </a:solidFill>
                <a:effectLst>
                  <a:outerShdw blurRad="38100" dist="19050" dir="2700000" algn="tl" rotWithShape="0">
                    <a:schemeClr val="tx1">
                      <a:alpha val="40000"/>
                    </a:schemeClr>
                  </a:outerShdw>
                </a:effectLst>
                <a:uFill>
                  <a:solidFill>
                    <a:srgbClr val="FF0000"/>
                  </a:solidFill>
                </a:uFill>
                <a:latin typeface="メイリオ" panose="020B0604030504040204" pitchFamily="50" charset="-128"/>
                <a:ea typeface="メイリオ" panose="020B0604030504040204" pitchFamily="50" charset="-128"/>
                <a:cs typeface="メイリオ" panose="020B0604030504040204" pitchFamily="50" charset="-128"/>
              </a:rPr>
              <a:t>なんだもの</a:t>
            </a:r>
            <a:r>
              <a:rPr kumimoji="1" lang="ja-JP" altLang="en-US" sz="2400" b="0" cap="none" dirty="0">
                <a:ln w="0"/>
                <a:solidFill>
                  <a:schemeClr val="tx1">
                    <a:lumMod val="85000"/>
                    <a:lumOff val="15000"/>
                  </a:schemeClr>
                </a:solidFill>
                <a:effectLst>
                  <a:outerShdw blurRad="38100" dist="19050" dir="2700000" algn="tl"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2400" b="0" cap="none" dirty="0">
              <a:ln w="0"/>
              <a:solidFill>
                <a:schemeClr val="tx1">
                  <a:lumMod val="85000"/>
                  <a:lumOff val="15000"/>
                </a:schemeClr>
              </a:solidFill>
              <a:effectLst>
                <a:outerShdw blurRad="38100" dist="19050" dir="2700000" algn="tl"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hangingPunct="0">
              <a:lnSpc>
                <a:spcPct val="100000"/>
              </a:lnSpc>
              <a:spcAft>
                <a:spcPts val="1200"/>
              </a:spcAft>
            </a:pP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「あーあ」</a:t>
            </a:r>
            <a:endPar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 name="コンテンツ プレースホルダー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8790" y="1426824"/>
            <a:ext cx="4078746" cy="2941976"/>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sp>
        <p:nvSpPr>
          <p:cNvPr id="7" name="テキスト プレースホルダー 2"/>
          <p:cNvSpPr>
            <a:spLocks noGrp="1"/>
          </p:cNvSpPr>
          <p:nvPr>
            <p:ph type="body" idx="1"/>
          </p:nvPr>
        </p:nvSpPr>
        <p:spPr>
          <a:xfrm>
            <a:off x="285750" y="5602782"/>
            <a:ext cx="8598118" cy="641350"/>
          </a:xfrm>
        </p:spPr>
        <p:txBody>
          <a:bodyPr>
            <a:normAutofit fontScale="92500" lnSpcReduction="20000"/>
          </a:bodyPr>
          <a:lstStyle/>
          <a:p>
            <a:pPr>
              <a:lnSpc>
                <a:spcPct val="120000"/>
              </a:lnSpc>
            </a:pPr>
            <a:r>
              <a:rPr lang="ja-JP" altLang="en-US" sz="18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（手塚治虫</a:t>
            </a:r>
            <a:r>
              <a:rPr kumimoji="1" lang="en-US" altLang="ja-JP" sz="18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8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そよ風さん</a:t>
            </a:r>
            <a:r>
              <a:rPr kumimoji="1" lang="en-US" altLang="ja-JP" sz="18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8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、手塚治虫漫画全集、講談社、</a:t>
            </a:r>
            <a:r>
              <a:rPr kumimoji="1" lang="en-US" altLang="ja-JP" sz="18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1993</a:t>
            </a:r>
            <a:r>
              <a:rPr kumimoji="1" lang="ja-JP" altLang="en-US" sz="18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18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12</a:t>
            </a:r>
            <a:r>
              <a:rPr kumimoji="1" lang="ja-JP" altLang="en-US" sz="18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月、</a:t>
            </a:r>
            <a:r>
              <a:rPr kumimoji="1" lang="en-US" altLang="ja-JP" sz="18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p</a:t>
            </a:r>
            <a:r>
              <a:rPr lang="en-US" altLang="ja-JP" sz="18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.78</a:t>
            </a:r>
          </a:p>
          <a:p>
            <a:pPr>
              <a:lnSpc>
                <a:spcPct val="120000"/>
              </a:lnSpc>
            </a:pPr>
            <a:r>
              <a:rPr lang="ja-JP" altLang="en-US" sz="18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8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8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初出は</a:t>
            </a:r>
            <a:r>
              <a:rPr lang="en-US" altLang="ja-JP" sz="18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1974</a:t>
            </a:r>
            <a:r>
              <a:rPr lang="ja-JP" altLang="en-US" sz="18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年）</a:t>
            </a:r>
            <a:endParaRPr kumimoji="1" lang="ja-JP" altLang="en-US" sz="18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1" lang="en-US" altLang="ja-JP" sz="750" b="0" i="0" u="none" strike="noStrike" kern="1200" cap="none" spc="0" normalizeH="0" baseline="0" noProof="0" smtClean="0">
                <a:ln>
                  <a:noFill/>
                </a:ln>
                <a:solidFill>
                  <a:prstClr val="black"/>
                </a:solidFill>
                <a:effectLst/>
                <a:uLnTx/>
                <a:uFillTx/>
                <a:latin typeface="Cambria"/>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ja-JP" altLang="en-US" sz="750" b="0" i="0" u="none" strike="noStrike" kern="1200" cap="none" spc="0" normalizeH="0" baseline="0" noProof="0" dirty="0">
              <a:ln>
                <a:noFill/>
              </a:ln>
              <a:solidFill>
                <a:prstClr val="black"/>
              </a:solidFill>
              <a:effectLst/>
              <a:uLnTx/>
              <a:uFillTx/>
              <a:latin typeface="Cambria"/>
              <a:ea typeface="Meiryo UI" panose="020B0604030504040204" pitchFamily="50" charset="-128"/>
              <a:cs typeface="+mn-cs"/>
            </a:endParaRPr>
          </a:p>
        </p:txBody>
      </p:sp>
    </p:spTree>
    <p:extLst>
      <p:ext uri="{BB962C8B-B14F-4D97-AF65-F5344CB8AC3E}">
        <p14:creationId xmlns:p14="http://schemas.microsoft.com/office/powerpoint/2010/main" val="161828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71550" y="1277006"/>
            <a:ext cx="7200900" cy="4666594"/>
          </a:xfrm>
        </p:spPr>
        <p:txBody>
          <a:bodyPr>
            <a:normAutofit/>
          </a:bodyPr>
          <a:lstStyle/>
          <a:p>
            <a:pPr marL="252000" indent="-252000">
              <a:lnSpc>
                <a:spcPct val="150000"/>
              </a:lnSpc>
              <a:spcBef>
                <a:spcPts val="0"/>
              </a:spcBef>
              <a:spcAft>
                <a:spcPts val="1200"/>
              </a:spcAft>
              <a:buFont typeface="Wingdings" panose="05000000000000000000" pitchFamily="2" charset="2"/>
              <a:buChar char="l"/>
            </a:pP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話者属性：女性</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だが</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252000" indent="-252000">
              <a:lnSpc>
                <a:spcPct val="150000"/>
              </a:lnSpc>
              <a:spcBef>
                <a:spcPts val="0"/>
              </a:spcBef>
              <a:spcAft>
                <a:spcPts val="1200"/>
              </a:spcAft>
              <a:buFont typeface="Wingdings" panose="05000000000000000000" pitchFamily="2" charset="2"/>
              <a:buChar char="l"/>
            </a:pPr>
            <a:endParaRPr lang="en-US" altLang="ja-JP" sz="2400"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252000" indent="-252000">
              <a:lnSpc>
                <a:spcPct val="150000"/>
              </a:lnSpc>
              <a:spcBef>
                <a:spcPts val="0"/>
              </a:spcBef>
              <a:spcAft>
                <a:spcPts val="1200"/>
              </a:spcAft>
              <a:buFont typeface="Wingdings" panose="05000000000000000000" pitchFamily="2" charset="2"/>
              <a:buChar char="l"/>
            </a:pPr>
            <a:endParaRPr lang="en-US" altLang="ja-JP" sz="2400"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spcBef>
                <a:spcPts val="0"/>
              </a:spcBef>
              <a:spcAft>
                <a:spcPts val="1200"/>
              </a:spcAft>
              <a:buNone/>
            </a:pPr>
            <a:endParaRPr lang="en-US" altLang="ja-JP" sz="2400"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一つのセリフに相矛盾する言語属性の言葉が混在している</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冨樫・浅野（</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2012</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）では狭義ボクっ娘と定義</a:t>
            </a:r>
          </a:p>
        </p:txBody>
      </p:sp>
      <p:sp>
        <p:nvSpPr>
          <p:cNvPr id="6" name="タイトル 1"/>
          <p:cNvSpPr txBox="1">
            <a:spLocks/>
          </p:cNvSpPr>
          <p:nvPr/>
        </p:nvSpPr>
        <p:spPr>
          <a:xfrm>
            <a:off x="971550" y="381000"/>
            <a:ext cx="7200900" cy="8171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lang="ja-JP" sz="2100" b="1" kern="1200" cap="all" baseline="0">
                <a:solidFill>
                  <a:schemeClr val="accent1"/>
                </a:solidFill>
                <a:effectLst>
                  <a:outerShdw blurRad="38100" dist="25400" dir="18900000" algn="bl" rotWithShape="0">
                    <a:schemeClr val="bg1">
                      <a:alpha val="80000"/>
                    </a:schemeClr>
                  </a:outerShdw>
                </a:effectLst>
                <a:latin typeface="+mj-lt"/>
                <a:ea typeface="Meiryo UI" panose="020B0604030504040204" pitchFamily="50" charset="-128"/>
                <a:cs typeface="+mj-cs"/>
              </a:defRPr>
            </a:lvl1pPr>
          </a:lstStyle>
          <a:p>
            <a:r>
              <a:rPr lang="ja-JP" altLang="en-US" sz="4000" b="0" cap="none"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言葉づかいのねじれ</a:t>
            </a:r>
            <a:endParaRPr altLang="en-US" sz="4000" b="0" cap="none"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fld id="{E31375A4-56A4-47D6-9801-1991572033F7}" type="slidenum">
              <a:rPr lang="en-US" altLang="ja-JP" smtClean="0">
                <a:solidFill>
                  <a:prstClr val="black"/>
                </a:solidFill>
              </a:rPr>
              <a:pPr/>
              <a:t>28</a:t>
            </a:fld>
            <a:endParaRPr altLang="en-US" dirty="0">
              <a:solidFill>
                <a:prstClr val="black"/>
              </a:solidFill>
            </a:endParaRPr>
          </a:p>
        </p:txBody>
      </p:sp>
      <p:sp>
        <p:nvSpPr>
          <p:cNvPr id="4" name="テキスト ボックス 3">
            <a:extLst>
              <a:ext uri="{FF2B5EF4-FFF2-40B4-BE49-F238E27FC236}">
                <a16:creationId xmlns:a16="http://schemas.microsoft.com/office/drawing/2014/main" id="{01C4342B-324A-4569-83D6-D59B2560749B}"/>
              </a:ext>
            </a:extLst>
          </p:cNvPr>
          <p:cNvSpPr txBox="1"/>
          <p:nvPr/>
        </p:nvSpPr>
        <p:spPr>
          <a:xfrm flipH="1">
            <a:off x="971544" y="2111164"/>
            <a:ext cx="7200899" cy="461665"/>
          </a:xfrm>
          <a:prstGeom prst="rect">
            <a:avLst/>
          </a:prstGeom>
          <a:noFill/>
        </p:spPr>
        <p:txBody>
          <a:bodyPr wrap="square" rtlCol="0">
            <a:spAutoFit/>
          </a:bodyPr>
          <a:lstStyle/>
          <a:p>
            <a:pPr algn="ctr"/>
            <a:r>
              <a:rPr kumimoji="1" lang="ja-JP" altLang="en-US" sz="2400" dirty="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文頭</a:t>
            </a:r>
            <a:r>
              <a:rPr kumimoji="1" lang="en-US" altLang="ja-JP" sz="2400" dirty="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400" dirty="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文末</a:t>
            </a:r>
          </a:p>
        </p:txBody>
      </p:sp>
      <p:sp>
        <p:nvSpPr>
          <p:cNvPr id="7" name="テキスト ボックス 6">
            <a:extLst>
              <a:ext uri="{FF2B5EF4-FFF2-40B4-BE49-F238E27FC236}">
                <a16:creationId xmlns:a16="http://schemas.microsoft.com/office/drawing/2014/main" id="{A45BDADB-6ABE-4842-8703-A6F7407AEF59}"/>
              </a:ext>
            </a:extLst>
          </p:cNvPr>
          <p:cNvSpPr txBox="1"/>
          <p:nvPr/>
        </p:nvSpPr>
        <p:spPr>
          <a:xfrm flipH="1">
            <a:off x="971544" y="2651655"/>
            <a:ext cx="7200899" cy="461665"/>
          </a:xfrm>
          <a:prstGeom prst="rect">
            <a:avLst/>
          </a:prstGeom>
          <a:noFill/>
        </p:spPr>
        <p:txBody>
          <a:bodyPr wrap="square" rtlCol="0">
            <a:spAutoFit/>
          </a:bodyPr>
          <a:lstStyle/>
          <a:p>
            <a:pPr algn="ctr"/>
            <a:r>
              <a:rPr kumimoji="1" lang="ja-JP" altLang="en-US" sz="2400" dirty="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「ぼく」　　　　　　　　　　　　　　「だわ」等</a:t>
            </a:r>
          </a:p>
        </p:txBody>
      </p:sp>
      <p:sp>
        <p:nvSpPr>
          <p:cNvPr id="8" name="テキスト ボックス 7">
            <a:extLst>
              <a:ext uri="{FF2B5EF4-FFF2-40B4-BE49-F238E27FC236}">
                <a16:creationId xmlns:a16="http://schemas.microsoft.com/office/drawing/2014/main" id="{E3984508-9652-4506-96A7-F0C760F17205}"/>
              </a:ext>
            </a:extLst>
          </p:cNvPr>
          <p:cNvSpPr txBox="1"/>
          <p:nvPr/>
        </p:nvSpPr>
        <p:spPr>
          <a:xfrm flipH="1">
            <a:off x="971548" y="3406987"/>
            <a:ext cx="7200899" cy="461665"/>
          </a:xfrm>
          <a:prstGeom prst="rect">
            <a:avLst/>
          </a:prstGeom>
          <a:noFill/>
        </p:spPr>
        <p:txBody>
          <a:bodyPr wrap="square" rtlCol="0">
            <a:spAutoFit/>
          </a:bodyPr>
          <a:lstStyle/>
          <a:p>
            <a:pPr algn="ct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言語属性：男性</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4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言語属性：女性</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24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テキスト ボックス 8">
            <a:extLst>
              <a:ext uri="{FF2B5EF4-FFF2-40B4-BE49-F238E27FC236}">
                <a16:creationId xmlns:a16="http://schemas.microsoft.com/office/drawing/2014/main" id="{424B03E4-F2AE-4447-84A1-641FA26C5BA1}"/>
              </a:ext>
            </a:extLst>
          </p:cNvPr>
          <p:cNvSpPr txBox="1"/>
          <p:nvPr/>
        </p:nvSpPr>
        <p:spPr>
          <a:xfrm flipH="1">
            <a:off x="971544" y="3029321"/>
            <a:ext cx="7200899" cy="461665"/>
          </a:xfrm>
          <a:prstGeom prst="rect">
            <a:avLst/>
          </a:prstGeom>
          <a:noFill/>
        </p:spPr>
        <p:txBody>
          <a:bodyPr wrap="square" rtlCol="0">
            <a:spAutoFit/>
          </a:bodyPr>
          <a:lstStyle/>
          <a:p>
            <a:pPr algn="ctr"/>
            <a:r>
              <a:rPr kumimoji="1" lang="ja-JP" altLang="en-US" sz="2400" dirty="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　　　　　　　　　　　　　　　↙</a:t>
            </a:r>
          </a:p>
        </p:txBody>
      </p:sp>
    </p:spTree>
    <p:extLst>
      <p:ext uri="{BB962C8B-B14F-4D97-AF65-F5344CB8AC3E}">
        <p14:creationId xmlns:p14="http://schemas.microsoft.com/office/powerpoint/2010/main" val="1662384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25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25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250"/>
                                        <p:tgtEl>
                                          <p:spTgt spid="9">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25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25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25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71550" y="1277006"/>
            <a:ext cx="7200900" cy="4666594"/>
          </a:xfrm>
        </p:spPr>
        <p:txBody>
          <a:bodyPr>
            <a:normAutofit/>
          </a:bodyPr>
          <a:lstStyle/>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「ボクっ娘」と異なり、一人称「ボク」だけが逸脱している　⇒</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男っぽさ</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の強調とも言い切れない、特殊な逸脱</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狭義ボクっ娘の歴史は意外と古い</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252000" indent="-252000">
              <a:lnSpc>
                <a:spcPct val="150000"/>
              </a:lnSpc>
              <a:spcBef>
                <a:spcPts val="0"/>
              </a:spcBef>
              <a:spcAft>
                <a:spcPts val="1200"/>
              </a:spcAft>
              <a:buFont typeface="Wingdings" panose="05000000000000000000" pitchFamily="2" charset="2"/>
              <a:buChar char="l"/>
            </a:pP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1970</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年代の手塚作品が最初かと思いきや</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タイトル 1"/>
          <p:cNvSpPr txBox="1">
            <a:spLocks/>
          </p:cNvSpPr>
          <p:nvPr/>
        </p:nvSpPr>
        <p:spPr>
          <a:xfrm>
            <a:off x="971550" y="381000"/>
            <a:ext cx="7200900" cy="8171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lang="ja-JP" sz="2100" b="1" kern="1200" cap="all" baseline="0">
                <a:solidFill>
                  <a:schemeClr val="accent1"/>
                </a:solidFill>
                <a:effectLst>
                  <a:outerShdw blurRad="38100" dist="25400" dir="18900000" algn="bl" rotWithShape="0">
                    <a:schemeClr val="bg1">
                      <a:alpha val="80000"/>
                    </a:schemeClr>
                  </a:outerShdw>
                </a:effectLst>
                <a:latin typeface="+mj-lt"/>
                <a:ea typeface="Meiryo UI" panose="020B0604030504040204" pitchFamily="50" charset="-128"/>
                <a:cs typeface="+mj-cs"/>
              </a:defRPr>
            </a:lvl1pPr>
          </a:lstStyle>
          <a:p>
            <a:pPr>
              <a:defRPr/>
            </a:pPr>
            <a:r>
              <a:rPr altLang="en-US" sz="4000" b="0" cap="none" dirty="0">
                <a:ln w="0"/>
                <a:solidFill>
                  <a:prstClr val="black">
                    <a:lumMod val="75000"/>
                    <a:lumOff val="25000"/>
                  </a:prst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2" name="スライド番号プレースホルダー 1"/>
          <p:cNvSpPr>
            <a:spLocks noGrp="1"/>
          </p:cNvSpPr>
          <p:nvPr>
            <p:ph type="sldNum" sz="quarter" idx="12"/>
          </p:nvPr>
        </p:nvSpPr>
        <p:spPr/>
        <p:txBody>
          <a:bodyPr/>
          <a:lstStyle/>
          <a:p>
            <a:pPr>
              <a:defRPr/>
            </a:pPr>
            <a:fld id="{E31375A4-56A4-47D6-9801-1991572033F7}" type="slidenum">
              <a:rPr lang="en-US" altLang="ja-JP" smtClean="0">
                <a:solidFill>
                  <a:prstClr val="black"/>
                </a:solidFill>
              </a:rPr>
              <a:pPr>
                <a:defRPr/>
              </a:pPr>
              <a:t>29</a:t>
            </a:fld>
            <a:endParaRPr altLang="en-US" dirty="0">
              <a:solidFill>
                <a:prstClr val="black"/>
              </a:solidFill>
            </a:endParaRPr>
          </a:p>
        </p:txBody>
      </p:sp>
    </p:spTree>
    <p:extLst>
      <p:ext uri="{BB962C8B-B14F-4D97-AF65-F5344CB8AC3E}">
        <p14:creationId xmlns:p14="http://schemas.microsoft.com/office/powerpoint/2010/main" val="2826908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5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800100" y="2606040"/>
            <a:ext cx="7543800" cy="2350521"/>
          </a:xfrm>
        </p:spPr>
        <p:txBody>
          <a:bodyPr>
            <a:normAutofit/>
          </a:bodyPr>
          <a:lstStyle/>
          <a:p>
            <a:r>
              <a:rPr lang="ja-JP" altLang="en-US" sz="40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役割語とギャップの関係</a:t>
            </a:r>
            <a:endParaRPr lang="ja-JP" altLang="en-US" sz="4000" b="0" cap="none" dirty="0">
              <a:ln w="0"/>
              <a:solidFill>
                <a:schemeClr val="tx1">
                  <a:lumMod val="85000"/>
                  <a:lumOff val="15000"/>
                </a:schemeClr>
              </a:solidFill>
              <a:effectLst>
                <a:outerShdw blurRad="38100" dist="19050" dir="2700000" algn="tl" rotWithShape="0">
                  <a:schemeClr val="dk1">
                    <a:alpha val="40000"/>
                  </a:schemeClr>
                </a:outerShdw>
              </a:effectLst>
            </a:endParaRPr>
          </a:p>
        </p:txBody>
      </p:sp>
      <p:sp>
        <p:nvSpPr>
          <p:cNvPr id="3" name="サブタイトル 2"/>
          <p:cNvSpPr>
            <a:spLocks noGrp="1"/>
          </p:cNvSpPr>
          <p:nvPr>
            <p:ph type="subTitle" idx="1"/>
          </p:nvPr>
        </p:nvSpPr>
        <p:spPr/>
        <p:txBody>
          <a:bodyPr anchor="ctr">
            <a:noAutofit/>
          </a:bodyPr>
          <a:lstStyle/>
          <a:p>
            <a:r>
              <a:rPr lang="en-US" altLang="ja-JP" sz="2800" b="0" cap="none" dirty="0">
                <a:ln w="0"/>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b="0" cap="none" dirty="0">
                <a:ln w="0"/>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役割語とは／ギャップとは／萌えとは</a:t>
            </a:r>
            <a:r>
              <a:rPr lang="en-US" altLang="ja-JP" sz="2800" b="0" cap="none" dirty="0">
                <a:ln w="0"/>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800" b="0" cap="none" dirty="0">
              <a:ln w="0"/>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5322635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1550" y="381000"/>
            <a:ext cx="7200900" cy="612228"/>
          </a:xfrm>
        </p:spPr>
        <p:txBody>
          <a:bodyPr anchor="ctr">
            <a:noAutofit/>
          </a:bodyPr>
          <a:lstStyle/>
          <a:p>
            <a:r>
              <a:rPr kumimoji="1" lang="ja-JP" altLang="en-US" sz="281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横溝正史</a:t>
            </a:r>
            <a:r>
              <a:rPr lang="ja-JP" altLang="en-US" sz="281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「蜘蛛と百合」</a:t>
            </a:r>
            <a:r>
              <a:rPr kumimoji="1" lang="ja-JP" altLang="en-US" sz="281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281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1936</a:t>
            </a:r>
            <a:r>
              <a:rPr kumimoji="1" lang="ja-JP" altLang="en-US" sz="281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）のセリフ</a:t>
            </a:r>
          </a:p>
        </p:txBody>
      </p:sp>
      <p:sp>
        <p:nvSpPr>
          <p:cNvPr id="3" name="テキスト プレースホルダー 2"/>
          <p:cNvSpPr>
            <a:spLocks noGrp="1"/>
          </p:cNvSpPr>
          <p:nvPr>
            <p:ph type="body" idx="1"/>
          </p:nvPr>
        </p:nvSpPr>
        <p:spPr>
          <a:xfrm>
            <a:off x="2956142" y="1481833"/>
            <a:ext cx="6187857" cy="3445840"/>
          </a:xfrm>
        </p:spPr>
        <p:txBody>
          <a:bodyPr anchor="t">
            <a:normAutofit/>
          </a:bodyPr>
          <a:lstStyle/>
          <a:p>
            <a:pPr>
              <a:lnSpc>
                <a:spcPct val="100000"/>
              </a:lnSpc>
              <a:spcAft>
                <a:spcPts val="1200"/>
              </a:spcAft>
            </a:pPr>
            <a:endParaRPr kumimoji="1" lang="en-US" altLang="ja-JP" sz="2400" b="0" cap="none"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00000"/>
              </a:lnSpc>
              <a:spcAft>
                <a:spcPts val="600"/>
              </a:spcAft>
            </a:pP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伊馬とり子</a:t>
            </a:r>
            <a:endParaRPr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00000"/>
              </a:lnSpc>
              <a:spcAft>
                <a:spcPts val="1200"/>
              </a:spcAft>
            </a:pP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「いいの、泣かし</a:t>
            </a:r>
            <a:r>
              <a:rPr lang="ja-JP" altLang="en-US" sz="2400" b="0" u="heavy" cap="none" dirty="0">
                <a:ln w="0"/>
                <a:solidFill>
                  <a:schemeClr val="tx1">
                    <a:lumMod val="85000"/>
                    <a:lumOff val="15000"/>
                  </a:schemeClr>
                </a:solidFill>
                <a:effectLst>
                  <a:outerShdw blurRad="38100" dist="19050" dir="2700000" algn="tl" rotWithShape="0">
                    <a:schemeClr val="dk1">
                      <a:alpha val="40000"/>
                    </a:schemeClr>
                  </a:outerShdw>
                </a:effectLst>
                <a:uFill>
                  <a:solidFill>
                    <a:srgbClr val="FF0000"/>
                  </a:solidFill>
                </a:uFill>
                <a:latin typeface="メイリオ" panose="020B0604030504040204" pitchFamily="50" charset="-128"/>
                <a:ea typeface="メイリオ" panose="020B0604030504040204" pitchFamily="50" charset="-128"/>
                <a:cs typeface="メイリオ" panose="020B0604030504040204" pitchFamily="50" charset="-128"/>
              </a:rPr>
              <a:t>てよ</a:t>
            </a: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。俊助はそういうけど、少しは</a:t>
            </a:r>
            <a:r>
              <a:rPr lang="ja-JP" altLang="en-US" sz="2400" b="0" u="heavy" cap="none" dirty="0">
                <a:ln w="0"/>
                <a:solidFill>
                  <a:schemeClr val="tx1">
                    <a:lumMod val="85000"/>
                    <a:lumOff val="15000"/>
                  </a:schemeClr>
                </a:solidFill>
                <a:effectLst>
                  <a:outerShdw blurRad="38100" dist="19050" dir="2700000" algn="tl" rotWithShape="0">
                    <a:schemeClr val="dk1">
                      <a:alpha val="40000"/>
                    </a:schemeClr>
                  </a:outerShdw>
                </a:effectLst>
                <a:uFill>
                  <a:solidFill>
                    <a:srgbClr val="FF0000"/>
                  </a:solidFill>
                </a:uFill>
                <a:latin typeface="メイリオ" panose="020B0604030504040204" pitchFamily="50" charset="-128"/>
                <a:ea typeface="メイリオ" panose="020B0604030504040204" pitchFamily="50" charset="-128"/>
                <a:cs typeface="メイリオ" panose="020B0604030504040204" pitchFamily="50" charset="-128"/>
              </a:rPr>
              <a:t>ぼく</a:t>
            </a: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の身にもなってよ」</a:t>
            </a:r>
          </a:p>
        </p:txBody>
      </p:sp>
      <p:pic>
        <p:nvPicPr>
          <p:cNvPr id="9" name="コンテンツ プレースホルダー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38008" y="1505051"/>
            <a:ext cx="2214258" cy="3259336"/>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sp>
        <p:nvSpPr>
          <p:cNvPr id="7" name="テキスト プレースホルダー 2"/>
          <p:cNvSpPr>
            <a:spLocks noGrp="1"/>
          </p:cNvSpPr>
          <p:nvPr>
            <p:ph type="body" idx="1"/>
          </p:nvPr>
        </p:nvSpPr>
        <p:spPr>
          <a:xfrm>
            <a:off x="285750" y="5602782"/>
            <a:ext cx="8598118" cy="641350"/>
          </a:xfrm>
        </p:spPr>
        <p:txBody>
          <a:bodyPr>
            <a:normAutofit/>
          </a:bodyPr>
          <a:lstStyle/>
          <a:p>
            <a:r>
              <a:rPr kumimoji="1" lang="ja-JP" altLang="en-US"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（横溝正史</a:t>
            </a:r>
            <a:r>
              <a:rPr kumimoji="1" lang="en-US" altLang="ja-JP"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真珠郎</a:t>
            </a:r>
            <a:r>
              <a:rPr kumimoji="1" lang="en-US" altLang="ja-JP"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扶桑社、所収）</a:t>
            </a:r>
          </a:p>
        </p:txBody>
      </p:sp>
      <p:sp>
        <p:nvSpPr>
          <p:cNvPr id="4" name="スライド番号プレースホルダー 3"/>
          <p:cNvSpPr>
            <a:spLocks noGrp="1"/>
          </p:cNvSpPr>
          <p:nvPr>
            <p:ph type="sldNum" sz="quarter" idx="12"/>
          </p:nvPr>
        </p:nvSpPr>
        <p:spPr/>
        <p:txBody>
          <a:bodyPr/>
          <a:lstStyle/>
          <a:p>
            <a:pPr>
              <a:defRPr/>
            </a:pPr>
            <a:fld id="{E31375A4-56A4-47D6-9801-1991572033F7}" type="slidenum">
              <a:rPr lang="en-US" altLang="ja-JP" smtClean="0">
                <a:solidFill>
                  <a:prstClr val="black"/>
                </a:solidFill>
              </a:rPr>
              <a:pPr>
                <a:defRPr/>
              </a:pPr>
              <a:t>30</a:t>
            </a:fld>
            <a:endParaRPr altLang="en-US" dirty="0">
              <a:solidFill>
                <a:prstClr val="black"/>
              </a:solidFill>
            </a:endParaRPr>
          </a:p>
        </p:txBody>
      </p:sp>
    </p:spTree>
    <p:extLst>
      <p:ext uri="{BB962C8B-B14F-4D97-AF65-F5344CB8AC3E}">
        <p14:creationId xmlns:p14="http://schemas.microsoft.com/office/powerpoint/2010/main" val="88547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1550" y="381000"/>
            <a:ext cx="7200900" cy="612228"/>
          </a:xfrm>
        </p:spPr>
        <p:txBody>
          <a:bodyPr anchor="ctr">
            <a:normAutofit/>
          </a:bodyPr>
          <a:lstStyle/>
          <a:p>
            <a:r>
              <a:rPr kumimoji="1" lang="ja-JP" altLang="en-US" sz="32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ですキャラ</a:t>
            </a:r>
          </a:p>
        </p:txBody>
      </p:sp>
      <p:sp>
        <p:nvSpPr>
          <p:cNvPr id="3" name="テキスト プレースホルダー 2"/>
          <p:cNvSpPr>
            <a:spLocks noGrp="1"/>
          </p:cNvSpPr>
          <p:nvPr>
            <p:ph type="body" idx="1"/>
          </p:nvPr>
        </p:nvSpPr>
        <p:spPr>
          <a:xfrm>
            <a:off x="4833786" y="1481833"/>
            <a:ext cx="4310213" cy="3259336"/>
          </a:xfrm>
        </p:spPr>
        <p:txBody>
          <a:bodyPr anchor="t">
            <a:normAutofit/>
          </a:bodyPr>
          <a:lstStyle/>
          <a:p>
            <a:pPr>
              <a:lnSpc>
                <a:spcPct val="100000"/>
              </a:lnSpc>
              <a:spcAft>
                <a:spcPts val="600"/>
              </a:spcAft>
            </a:pP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翠星石</a:t>
            </a:r>
            <a:endParaRPr kumimoji="1"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00000"/>
              </a:lnSpc>
              <a:spcAft>
                <a:spcPts val="1200"/>
              </a:spcAft>
            </a:pPr>
            <a:r>
              <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「せっ世話に</a:t>
            </a:r>
            <a:r>
              <a:rPr kumimoji="1" lang="ja-JP" altLang="en-US" sz="2400" b="0" u="wavyHeavy" cap="none" dirty="0">
                <a:ln w="0"/>
                <a:solidFill>
                  <a:schemeClr val="tx1">
                    <a:lumMod val="85000"/>
                    <a:lumOff val="15000"/>
                  </a:schemeClr>
                </a:solidFill>
                <a:effectLst>
                  <a:outerShdw blurRad="38100" dist="19050" dir="2700000" algn="tl" rotWithShape="0">
                    <a:schemeClr val="dk1">
                      <a:alpha val="40000"/>
                    </a:schemeClr>
                  </a:outerShdw>
                </a:effectLst>
                <a:uFill>
                  <a:solidFill>
                    <a:srgbClr val="FF0000"/>
                  </a:solidFill>
                </a:uFill>
                <a:latin typeface="メイリオ" panose="020B0604030504040204" pitchFamily="50" charset="-128"/>
                <a:ea typeface="メイリオ" panose="020B0604030504040204" pitchFamily="50" charset="-128"/>
                <a:cs typeface="メイリオ" panose="020B0604030504040204" pitchFamily="50" charset="-128"/>
              </a:rPr>
              <a:t>なった</a:t>
            </a:r>
            <a:r>
              <a:rPr kumimoji="1" lang="ja-JP" altLang="en-US" sz="2400" b="0" u="heavy" cap="none" dirty="0">
                <a:ln w="0"/>
                <a:solidFill>
                  <a:schemeClr val="tx1">
                    <a:lumMod val="85000"/>
                    <a:lumOff val="15000"/>
                  </a:schemeClr>
                </a:solidFill>
                <a:effectLst>
                  <a:outerShdw blurRad="38100" dist="19050" dir="2700000" algn="tl" rotWithShape="0">
                    <a:schemeClr val="dk1">
                      <a:alpha val="40000"/>
                    </a:schemeClr>
                  </a:outerShdw>
                </a:effectLst>
                <a:uFill>
                  <a:solidFill>
                    <a:srgbClr val="FF0000"/>
                  </a:solidFill>
                </a:uFill>
                <a:latin typeface="メイリオ" panose="020B0604030504040204" pitchFamily="50" charset="-128"/>
                <a:ea typeface="メイリオ" panose="020B0604030504040204" pitchFamily="50" charset="-128"/>
                <a:cs typeface="メイリオ" panose="020B0604030504040204" pitchFamily="50" charset="-128"/>
              </a:rPr>
              <a:t>です</a:t>
            </a:r>
            <a:r>
              <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　こんにゃろう</a:t>
            </a:r>
            <a:r>
              <a:rPr kumimoji="1"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hangingPunct="0">
              <a:lnSpc>
                <a:spcPct val="100000"/>
              </a:lnSpc>
              <a:spcAft>
                <a:spcPts val="1200"/>
              </a:spcAft>
            </a:pP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「シャクだけど　礼くらいは</a:t>
            </a:r>
            <a:r>
              <a:rPr lang="ja-JP" altLang="en-US" sz="2400" b="0" u="wavyHeavy" cap="none" dirty="0">
                <a:ln w="0"/>
                <a:solidFill>
                  <a:schemeClr val="tx1">
                    <a:lumMod val="85000"/>
                    <a:lumOff val="15000"/>
                  </a:schemeClr>
                </a:solidFill>
                <a:effectLst>
                  <a:outerShdw blurRad="38100" dist="19050" dir="2700000" algn="tl" rotWithShape="0">
                    <a:schemeClr val="dk1">
                      <a:alpha val="40000"/>
                    </a:schemeClr>
                  </a:outerShdw>
                </a:effectLst>
                <a:uFill>
                  <a:solidFill>
                    <a:srgbClr val="FF0000"/>
                  </a:solidFill>
                </a:uFill>
                <a:latin typeface="メイリオ" panose="020B0604030504040204" pitchFamily="50" charset="-128"/>
                <a:ea typeface="メイリオ" panose="020B0604030504040204" pitchFamily="50" charset="-128"/>
                <a:cs typeface="メイリオ" panose="020B0604030504040204" pitchFamily="50" charset="-128"/>
              </a:rPr>
              <a:t>言ってやる</a:t>
            </a:r>
            <a:r>
              <a:rPr lang="ja-JP" altLang="en-US" sz="2400" b="0" u="heavy" cap="none" dirty="0">
                <a:ln w="0"/>
                <a:solidFill>
                  <a:schemeClr val="tx1">
                    <a:lumMod val="85000"/>
                    <a:lumOff val="15000"/>
                  </a:schemeClr>
                </a:solidFill>
                <a:effectLst>
                  <a:outerShdw blurRad="38100" dist="19050" dir="2700000" algn="tl" rotWithShape="0">
                    <a:schemeClr val="dk1">
                      <a:alpha val="40000"/>
                    </a:schemeClr>
                  </a:outerShdw>
                </a:effectLst>
                <a:uFill>
                  <a:solidFill>
                    <a:srgbClr val="FF0000"/>
                  </a:solidFill>
                </a:uFill>
                <a:latin typeface="メイリオ" panose="020B0604030504040204" pitchFamily="50" charset="-128"/>
                <a:ea typeface="メイリオ" panose="020B0604030504040204" pitchFamily="50" charset="-128"/>
                <a:cs typeface="メイリオ" panose="020B0604030504040204" pitchFamily="50" charset="-128"/>
              </a:rPr>
              <a:t>です</a:t>
            </a: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hangingPunct="0">
              <a:lnSpc>
                <a:spcPct val="100000"/>
              </a:lnSpc>
              <a:spcAft>
                <a:spcPts val="600"/>
              </a:spcAft>
            </a:pPr>
            <a:r>
              <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金糸雀</a:t>
            </a:r>
            <a:endParaRPr kumimoji="1"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hangingPunct="0">
              <a:lnSpc>
                <a:spcPct val="100000"/>
              </a:lnSpc>
              <a:spcAft>
                <a:spcPts val="1200"/>
              </a:spcAft>
            </a:pP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「かしらー」</a:t>
            </a:r>
            <a:endPar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 name="コンテンツ プレースホルダー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0659" y="1470947"/>
            <a:ext cx="3862484" cy="3780677"/>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sp>
        <p:nvSpPr>
          <p:cNvPr id="7" name="テキスト プレースホルダー 2"/>
          <p:cNvSpPr>
            <a:spLocks noGrp="1"/>
          </p:cNvSpPr>
          <p:nvPr>
            <p:ph type="body" idx="1"/>
          </p:nvPr>
        </p:nvSpPr>
        <p:spPr>
          <a:xfrm>
            <a:off x="285750" y="5602782"/>
            <a:ext cx="8598118" cy="641350"/>
          </a:xfrm>
        </p:spPr>
        <p:txBody>
          <a:bodyPr>
            <a:normAutofit/>
          </a:bodyPr>
          <a:lstStyle/>
          <a:p>
            <a:r>
              <a:rPr lang="ja-JP" altLang="en-US" sz="19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9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PEACH-PIT</a:t>
            </a:r>
            <a:r>
              <a:rPr kumimoji="1" lang="en-US" altLang="ja-JP" sz="19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9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ローゼンメイデン</a:t>
            </a:r>
            <a:r>
              <a:rPr kumimoji="1" lang="en-US" altLang="ja-JP" sz="19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9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第</a:t>
            </a:r>
            <a:r>
              <a:rPr kumimoji="1" lang="en-US" altLang="ja-JP" sz="19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9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巻、集英社、</a:t>
            </a:r>
            <a:r>
              <a:rPr kumimoji="1" lang="en-US" altLang="ja-JP" sz="19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2010</a:t>
            </a:r>
            <a:r>
              <a:rPr kumimoji="1" lang="ja-JP" altLang="en-US" sz="19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19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9</a:t>
            </a:r>
            <a:r>
              <a:rPr kumimoji="1" lang="ja-JP" altLang="en-US" sz="19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月、</a:t>
            </a:r>
            <a:r>
              <a:rPr kumimoji="1" lang="en-US" altLang="ja-JP" sz="19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p</a:t>
            </a:r>
            <a:r>
              <a:rPr lang="en-US" altLang="ja-JP" sz="19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.125</a:t>
            </a:r>
            <a:r>
              <a:rPr lang="ja-JP" altLang="en-US" sz="19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9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p>
            <a:pPr>
              <a:defRPr/>
            </a:pPr>
            <a:fld id="{E31375A4-56A4-47D6-9801-1991572033F7}" type="slidenum">
              <a:rPr lang="en-US" altLang="ja-JP" smtClean="0">
                <a:solidFill>
                  <a:prstClr val="black"/>
                </a:solidFill>
              </a:rPr>
              <a:pPr>
                <a:defRPr/>
              </a:pPr>
              <a:t>31</a:t>
            </a:fld>
            <a:endParaRPr altLang="en-US" dirty="0">
              <a:solidFill>
                <a:prstClr val="black"/>
              </a:solidFill>
            </a:endParaRPr>
          </a:p>
        </p:txBody>
      </p:sp>
    </p:spTree>
    <p:extLst>
      <p:ext uri="{BB962C8B-B14F-4D97-AF65-F5344CB8AC3E}">
        <p14:creationId xmlns:p14="http://schemas.microsoft.com/office/powerpoint/2010/main" val="2039282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1550" y="381000"/>
            <a:ext cx="7200900" cy="612228"/>
          </a:xfrm>
        </p:spPr>
        <p:txBody>
          <a:bodyPr anchor="ctr">
            <a:normAutofit/>
          </a:bodyPr>
          <a:lstStyle/>
          <a:p>
            <a:r>
              <a:rPr kumimoji="1" lang="ja-JP" altLang="en-US" sz="32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ですキャラ</a:t>
            </a:r>
          </a:p>
        </p:txBody>
      </p:sp>
      <p:sp>
        <p:nvSpPr>
          <p:cNvPr id="3" name="テキスト プレースホルダー 2"/>
          <p:cNvSpPr>
            <a:spLocks noGrp="1"/>
          </p:cNvSpPr>
          <p:nvPr>
            <p:ph type="body" idx="1"/>
          </p:nvPr>
        </p:nvSpPr>
        <p:spPr>
          <a:xfrm>
            <a:off x="4562476" y="1481833"/>
            <a:ext cx="4324349" cy="3259336"/>
          </a:xfrm>
        </p:spPr>
        <p:txBody>
          <a:bodyPr anchor="t">
            <a:normAutofit/>
          </a:bodyPr>
          <a:lstStyle/>
          <a:p>
            <a:pPr>
              <a:lnSpc>
                <a:spcPct val="100000"/>
              </a:lnSpc>
              <a:spcAft>
                <a:spcPts val="600"/>
              </a:spcAft>
            </a:pPr>
            <a:r>
              <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タママ</a:t>
            </a:r>
            <a:endParaRPr kumimoji="1"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00000"/>
              </a:lnSpc>
              <a:spcAft>
                <a:spcPts val="1200"/>
              </a:spcAft>
            </a:pPr>
            <a:r>
              <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「モモッチ～～～！　どこに</a:t>
            </a:r>
            <a:r>
              <a:rPr kumimoji="1" lang="ja-JP" altLang="en-US" sz="2400" b="0" u="wavyHeavy" cap="none" dirty="0">
                <a:ln w="0"/>
                <a:solidFill>
                  <a:schemeClr val="tx1">
                    <a:lumMod val="85000"/>
                    <a:lumOff val="15000"/>
                  </a:schemeClr>
                </a:solidFill>
                <a:effectLst>
                  <a:outerShdw blurRad="38100" dist="19050" dir="2700000" algn="tl" rotWithShape="0">
                    <a:schemeClr val="dk1">
                      <a:alpha val="40000"/>
                    </a:schemeClr>
                  </a:outerShdw>
                </a:effectLst>
                <a:uFill>
                  <a:solidFill>
                    <a:srgbClr val="FF0000"/>
                  </a:solidFill>
                </a:uFill>
                <a:latin typeface="メイリオ" panose="020B0604030504040204" pitchFamily="50" charset="-128"/>
                <a:ea typeface="メイリオ" panose="020B0604030504040204" pitchFamily="50" charset="-128"/>
                <a:cs typeface="メイリオ" panose="020B0604030504040204" pitchFamily="50" charset="-128"/>
              </a:rPr>
              <a:t>いる</a:t>
            </a:r>
            <a:r>
              <a:rPr kumimoji="1" lang="ja-JP" altLang="en-US" sz="2400" b="0" u="heavy" cap="none" dirty="0">
                <a:ln w="0"/>
                <a:solidFill>
                  <a:schemeClr val="tx1">
                    <a:lumMod val="85000"/>
                    <a:lumOff val="15000"/>
                  </a:schemeClr>
                </a:solidFill>
                <a:effectLst>
                  <a:outerShdw blurRad="38100" dist="19050" dir="2700000" algn="tl" rotWithShape="0">
                    <a:schemeClr val="dk1">
                      <a:alpha val="40000"/>
                    </a:schemeClr>
                  </a:outerShdw>
                </a:effectLst>
                <a:uFill>
                  <a:solidFill>
                    <a:srgbClr val="FF0000"/>
                  </a:solidFill>
                </a:uFill>
                <a:latin typeface="メイリオ" panose="020B0604030504040204" pitchFamily="50" charset="-128"/>
                <a:ea typeface="メイリオ" panose="020B0604030504040204" pitchFamily="50" charset="-128"/>
                <a:cs typeface="メイリオ" panose="020B0604030504040204" pitchFamily="50" charset="-128"/>
              </a:rPr>
              <a:t>ですぅ</a:t>
            </a:r>
            <a:r>
              <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hangingPunct="0">
              <a:lnSpc>
                <a:spcPct val="100000"/>
              </a:lnSpc>
              <a:spcAft>
                <a:spcPts val="600"/>
              </a:spcAft>
            </a:pP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ケロロ</a:t>
            </a:r>
            <a:endParaRPr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hangingPunct="0">
              <a:lnSpc>
                <a:spcPct val="100000"/>
              </a:lnSpc>
              <a:spcAft>
                <a:spcPts val="1200"/>
              </a:spcAft>
            </a:pP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「桃華殿ぉ～～～</a:t>
            </a:r>
            <a:r>
              <a:rPr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 name="コンテンツ プレースホルダー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419045" y="1366172"/>
            <a:ext cx="2362379" cy="4047471"/>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sp>
        <p:nvSpPr>
          <p:cNvPr id="7" name="テキスト プレースホルダー 2"/>
          <p:cNvSpPr>
            <a:spLocks noGrp="1"/>
          </p:cNvSpPr>
          <p:nvPr>
            <p:ph type="body" idx="1"/>
          </p:nvPr>
        </p:nvSpPr>
        <p:spPr>
          <a:xfrm>
            <a:off x="285750" y="5602782"/>
            <a:ext cx="8598118" cy="641350"/>
          </a:xfrm>
        </p:spPr>
        <p:txBody>
          <a:bodyPr>
            <a:normAutofit/>
          </a:bodyPr>
          <a:lstStyle/>
          <a:p>
            <a:r>
              <a:rPr lang="ja-JP" altLang="en-US"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（吉崎観音</a:t>
            </a:r>
            <a:r>
              <a:rPr kumimoji="1" lang="en-US" altLang="ja-JP"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ケロロ軍曹</a:t>
            </a:r>
            <a:r>
              <a:rPr kumimoji="1" lang="en-US" altLang="ja-JP"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第</a:t>
            </a:r>
            <a:r>
              <a:rPr kumimoji="1" lang="en-US" altLang="ja-JP"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14</a:t>
            </a:r>
            <a:r>
              <a:rPr kumimoji="1" lang="ja-JP" altLang="en-US"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巻、角川書店、</a:t>
            </a:r>
            <a:r>
              <a:rPr kumimoji="1" lang="en-US" altLang="ja-JP"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2007</a:t>
            </a:r>
            <a:r>
              <a:rPr kumimoji="1" lang="ja-JP" altLang="en-US"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月、</a:t>
            </a:r>
            <a:r>
              <a:rPr kumimoji="1" lang="en-US" altLang="ja-JP"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p</a:t>
            </a:r>
            <a:r>
              <a:rPr lang="en-US" altLang="ja-JP"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.105</a:t>
            </a:r>
            <a:r>
              <a:rPr lang="ja-JP" altLang="en-US"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p>
            <a:pPr>
              <a:defRPr/>
            </a:pPr>
            <a:fld id="{E31375A4-56A4-47D6-9801-1991572033F7}" type="slidenum">
              <a:rPr lang="en-US" altLang="ja-JP" smtClean="0">
                <a:solidFill>
                  <a:prstClr val="black"/>
                </a:solidFill>
              </a:rPr>
              <a:pPr>
                <a:defRPr/>
              </a:pPr>
              <a:t>32</a:t>
            </a:fld>
            <a:endParaRPr altLang="en-US" dirty="0">
              <a:solidFill>
                <a:prstClr val="black"/>
              </a:solidFill>
            </a:endParaRPr>
          </a:p>
        </p:txBody>
      </p:sp>
    </p:spTree>
    <p:extLst>
      <p:ext uri="{BB962C8B-B14F-4D97-AF65-F5344CB8AC3E}">
        <p14:creationId xmlns:p14="http://schemas.microsoft.com/office/powerpoint/2010/main" val="3606498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71550" y="1277006"/>
            <a:ext cx="7200900" cy="4666594"/>
          </a:xfrm>
        </p:spPr>
        <p:txBody>
          <a:bodyPr>
            <a:normAutofit/>
          </a:bodyPr>
          <a:lstStyle/>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丁寧語「です」の接続が本来的な文法から外れている　⇒非文法的使用</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間違った言葉づかいがある種の</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幼稚さ</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可愛らしさ</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を喚起させる　⇒萌え要素</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しかし、ですキャラが必ず萌え要素に結びつくかというと、そうとも言い切れない</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6" name="タイトル 1"/>
          <p:cNvSpPr txBox="1">
            <a:spLocks/>
          </p:cNvSpPr>
          <p:nvPr/>
        </p:nvSpPr>
        <p:spPr>
          <a:xfrm>
            <a:off x="971550" y="381000"/>
            <a:ext cx="7200900" cy="8171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lang="ja-JP" sz="2100" b="1" kern="1200" cap="all" baseline="0">
                <a:solidFill>
                  <a:schemeClr val="accent1"/>
                </a:solidFill>
                <a:effectLst>
                  <a:outerShdw blurRad="38100" dist="25400" dir="18900000" algn="bl" rotWithShape="0">
                    <a:schemeClr val="bg1">
                      <a:alpha val="80000"/>
                    </a:schemeClr>
                  </a:outerShdw>
                </a:effectLst>
                <a:latin typeface="+mj-lt"/>
                <a:ea typeface="Meiryo UI" panose="020B0604030504040204" pitchFamily="50" charset="-128"/>
                <a:cs typeface="+mj-cs"/>
              </a:defRPr>
            </a:lvl1pPr>
          </a:lstStyle>
          <a:p>
            <a:r>
              <a:rPr lang="ja-JP" altLang="en-US" sz="4000" b="0" cap="none"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標準的文法からの逸脱</a:t>
            </a:r>
            <a:endParaRPr altLang="en-US" sz="4000" b="0" cap="none"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fld id="{E31375A4-56A4-47D6-9801-1991572033F7}" type="slidenum">
              <a:rPr lang="en-US" altLang="ja-JP" smtClean="0">
                <a:solidFill>
                  <a:prstClr val="black"/>
                </a:solidFill>
              </a:rPr>
              <a:pPr/>
              <a:t>33</a:t>
            </a:fld>
            <a:endParaRPr altLang="en-US" dirty="0">
              <a:solidFill>
                <a:prstClr val="black"/>
              </a:solidFill>
            </a:endParaRPr>
          </a:p>
        </p:txBody>
      </p:sp>
    </p:spTree>
    <p:extLst>
      <p:ext uri="{BB962C8B-B14F-4D97-AF65-F5344CB8AC3E}">
        <p14:creationId xmlns:p14="http://schemas.microsoft.com/office/powerpoint/2010/main" val="15416438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1550" y="381000"/>
            <a:ext cx="7200900" cy="612228"/>
          </a:xfrm>
        </p:spPr>
        <p:txBody>
          <a:bodyPr anchor="ctr">
            <a:normAutofit/>
          </a:bodyPr>
          <a:lstStyle/>
          <a:p>
            <a:r>
              <a:rPr kumimoji="1" lang="ja-JP" altLang="en-US" sz="32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田山花袋</a:t>
            </a:r>
            <a:r>
              <a:rPr kumimoji="1" lang="en-US" altLang="ja-JP" sz="32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32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蒲団</a:t>
            </a:r>
            <a:r>
              <a:rPr kumimoji="1" lang="en-US" altLang="ja-JP" sz="32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32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32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1907</a:t>
            </a:r>
            <a:r>
              <a:rPr kumimoji="1" lang="ja-JP" altLang="en-US" sz="32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）のセリフ</a:t>
            </a:r>
          </a:p>
        </p:txBody>
      </p:sp>
      <p:sp>
        <p:nvSpPr>
          <p:cNvPr id="3" name="テキスト プレースホルダー 2"/>
          <p:cNvSpPr>
            <a:spLocks noGrp="1"/>
          </p:cNvSpPr>
          <p:nvPr>
            <p:ph type="body" idx="1"/>
          </p:nvPr>
        </p:nvSpPr>
        <p:spPr>
          <a:xfrm>
            <a:off x="2956142" y="1481833"/>
            <a:ext cx="5926601" cy="3445840"/>
          </a:xfrm>
        </p:spPr>
        <p:txBody>
          <a:bodyPr anchor="t">
            <a:normAutofit/>
          </a:bodyPr>
          <a:lstStyle/>
          <a:p>
            <a:pPr>
              <a:lnSpc>
                <a:spcPct val="100000"/>
              </a:lnSpc>
              <a:spcAft>
                <a:spcPts val="1200"/>
              </a:spcAft>
            </a:pPr>
            <a:endParaRPr kumimoji="1" lang="en-US" altLang="ja-JP" sz="2400" b="0" cap="none"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00000"/>
              </a:lnSpc>
              <a:spcAft>
                <a:spcPts val="600"/>
              </a:spcAft>
            </a:pPr>
            <a:r>
              <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竹中時雄</a:t>
            </a:r>
            <a:endParaRPr kumimoji="1"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00000"/>
              </a:lnSpc>
              <a:spcAft>
                <a:spcPts val="1200"/>
              </a:spcAft>
            </a:pP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「此処に居て、まア緩くり</a:t>
            </a:r>
            <a:r>
              <a:rPr lang="ja-JP" altLang="en-US" sz="2400" b="0" u="wavyHeavy" cap="none" dirty="0">
                <a:ln w="0"/>
                <a:solidFill>
                  <a:schemeClr val="tx1">
                    <a:lumMod val="85000"/>
                    <a:lumOff val="15000"/>
                  </a:schemeClr>
                </a:solidFill>
                <a:effectLst>
                  <a:outerShdw blurRad="38100" dist="19050" dir="2700000" algn="tl" rotWithShape="0">
                    <a:schemeClr val="dk1">
                      <a:alpha val="40000"/>
                    </a:schemeClr>
                  </a:outerShdw>
                </a:effectLst>
                <a:uFill>
                  <a:solidFill>
                    <a:srgbClr val="FF0000"/>
                  </a:solidFill>
                </a:uFill>
                <a:latin typeface="メイリオ" panose="020B0604030504040204" pitchFamily="50" charset="-128"/>
                <a:ea typeface="メイリオ" panose="020B0604030504040204" pitchFamily="50" charset="-128"/>
                <a:cs typeface="メイリオ" panose="020B0604030504040204" pitchFamily="50" charset="-128"/>
              </a:rPr>
              <a:t>勉強する</a:t>
            </a:r>
            <a:r>
              <a:rPr lang="ja-JP" altLang="en-US" sz="2400" b="0" u="heavy" cap="none" dirty="0">
                <a:ln w="0"/>
                <a:solidFill>
                  <a:schemeClr val="tx1">
                    <a:lumMod val="85000"/>
                    <a:lumOff val="15000"/>
                  </a:schemeClr>
                </a:solidFill>
                <a:effectLst>
                  <a:outerShdw blurRad="38100" dist="19050" dir="2700000" algn="tl" rotWithShape="0">
                    <a:schemeClr val="dk1">
                      <a:alpha val="40000"/>
                    </a:schemeClr>
                  </a:outerShdw>
                </a:effectLst>
                <a:uFill>
                  <a:solidFill>
                    <a:srgbClr val="FF0000"/>
                  </a:solidFill>
                </a:uFill>
                <a:latin typeface="メイリオ" panose="020B0604030504040204" pitchFamily="50" charset="-128"/>
                <a:ea typeface="メイリオ" panose="020B0604030504040204" pitchFamily="50" charset="-128"/>
                <a:cs typeface="メイリオ" panose="020B0604030504040204" pitchFamily="50" charset="-128"/>
              </a:rPr>
              <a:t>です</a:t>
            </a: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。本当に実際問題に触れてつまらなく苦労したって為方がないですからねえ」</a:t>
            </a:r>
            <a:endPar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 name="コンテンツ プレースホルダー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85750" y="1668337"/>
            <a:ext cx="2257519" cy="3259336"/>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sp>
        <p:nvSpPr>
          <p:cNvPr id="7" name="テキスト プレースホルダー 2"/>
          <p:cNvSpPr>
            <a:spLocks noGrp="1"/>
          </p:cNvSpPr>
          <p:nvPr>
            <p:ph type="body" idx="1"/>
          </p:nvPr>
        </p:nvSpPr>
        <p:spPr>
          <a:xfrm>
            <a:off x="285750" y="5602782"/>
            <a:ext cx="8598118" cy="641350"/>
          </a:xfrm>
        </p:spPr>
        <p:txBody>
          <a:bodyPr>
            <a:normAutofit/>
          </a:bodyPr>
          <a:lstStyle/>
          <a:p>
            <a:r>
              <a:rPr kumimoji="1" lang="ja-JP" altLang="en-US" sz="2000" b="0" cap="none" dirty="0">
                <a:ln w="0"/>
                <a:solidFill>
                  <a:schemeClr val="accent1"/>
                </a:solidFill>
                <a:effectLst>
                  <a:outerShdw blurRad="38100" dist="25400" dir="5400000" algn="ctr" rotWithShape="0">
                    <a:srgbClr val="6E747A">
                      <a:alpha val="43000"/>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4" name="スライド番号プレースホルダー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1" lang="en-US" altLang="ja-JP" sz="750" b="0" i="0" u="none" strike="noStrike" kern="1200" cap="none" spc="0" normalizeH="0" baseline="0" noProof="0" smtClean="0">
                <a:ln>
                  <a:noFill/>
                </a:ln>
                <a:solidFill>
                  <a:prstClr val="black"/>
                </a:solidFill>
                <a:effectLst/>
                <a:uLnTx/>
                <a:uFillTx/>
                <a:latin typeface="Cambria"/>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1" lang="ja-JP" altLang="en-US" sz="750" b="0" i="0" u="none" strike="noStrike" kern="1200" cap="none" spc="0" normalizeH="0" baseline="0" noProof="0" dirty="0">
              <a:ln>
                <a:noFill/>
              </a:ln>
              <a:solidFill>
                <a:prstClr val="black"/>
              </a:solidFill>
              <a:effectLst/>
              <a:uLnTx/>
              <a:uFillTx/>
              <a:latin typeface="Cambria"/>
              <a:ea typeface="Meiryo UI" panose="020B0604030504040204" pitchFamily="50" charset="-128"/>
              <a:cs typeface="+mn-cs"/>
            </a:endParaRPr>
          </a:p>
        </p:txBody>
      </p:sp>
    </p:spTree>
    <p:extLst>
      <p:ext uri="{BB962C8B-B14F-4D97-AF65-F5344CB8AC3E}">
        <p14:creationId xmlns:p14="http://schemas.microsoft.com/office/powerpoint/2010/main" val="3893237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71550" y="1277006"/>
            <a:ext cx="7200900" cy="4666594"/>
          </a:xfrm>
        </p:spPr>
        <p:txBody>
          <a:bodyPr>
            <a:normAutofit/>
          </a:bodyPr>
          <a:lstStyle/>
          <a:p>
            <a:pPr marL="252000" indent="-252000">
              <a:lnSpc>
                <a:spcPct val="150000"/>
              </a:lnSpc>
              <a:spcBef>
                <a:spcPts val="0"/>
              </a:spcBef>
              <a:spcAft>
                <a:spcPts val="1200"/>
              </a:spcAft>
              <a:buFont typeface="Wingdings" panose="05000000000000000000" pitchFamily="2" charset="2"/>
              <a:buChar char="l"/>
            </a:pP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蒲団</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で非文法的「です」を使用するのは、主人公である中年男性・竹中時雄である</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もちろん萌え要素は皆無</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252000" indent="-252000">
              <a:lnSpc>
                <a:spcPct val="150000"/>
              </a:lnSpc>
              <a:spcBef>
                <a:spcPts val="0"/>
              </a:spcBef>
              <a:spcAft>
                <a:spcPts val="1200"/>
              </a:spcAft>
              <a:buFont typeface="Wingdings" panose="05000000000000000000" pitchFamily="2" charset="2"/>
              <a:buChar char="l"/>
            </a:pP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金色夜叉</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や</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虞美人草</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などでも確認</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タイトル 1"/>
          <p:cNvSpPr txBox="1">
            <a:spLocks/>
          </p:cNvSpPr>
          <p:nvPr/>
        </p:nvSpPr>
        <p:spPr>
          <a:xfrm>
            <a:off x="971550" y="381000"/>
            <a:ext cx="7200900" cy="8171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lang="ja-JP" sz="2100" b="1" kern="1200" cap="all" baseline="0">
                <a:solidFill>
                  <a:schemeClr val="accent1"/>
                </a:solidFill>
                <a:effectLst>
                  <a:outerShdw blurRad="38100" dist="25400" dir="18900000" algn="bl" rotWithShape="0">
                    <a:schemeClr val="bg1">
                      <a:alpha val="80000"/>
                    </a:schemeClr>
                  </a:outerShdw>
                </a:effectLst>
                <a:latin typeface="+mj-lt"/>
                <a:ea typeface="Meiryo UI" panose="020B0604030504040204" pitchFamily="50" charset="-128"/>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baseline="0" noProof="0" dirty="0">
                <a:ln w="0"/>
                <a:solidFill>
                  <a:prstClr val="black">
                    <a:lumMod val="75000"/>
                    <a:lumOff val="25000"/>
                  </a:prstClr>
                </a:solidFill>
                <a:effectLst>
                  <a:outerShdw blurRad="38100" dist="19050" dir="2700000" algn="tl" rotWithShape="0">
                    <a:prstClr val="black">
                      <a:alpha val="40000"/>
                    </a:prst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1" lang="en-US" altLang="ja-JP" sz="750" b="0" i="0" u="none" strike="noStrike" kern="1200" cap="none" spc="0" normalizeH="0" baseline="0" noProof="0" smtClean="0">
                <a:ln>
                  <a:noFill/>
                </a:ln>
                <a:solidFill>
                  <a:prstClr val="black"/>
                </a:solidFill>
                <a:effectLst/>
                <a:uLnTx/>
                <a:uFillTx/>
                <a:latin typeface="Cambria"/>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1" lang="ja-JP" altLang="en-US" sz="750" b="0" i="0" u="none" strike="noStrike" kern="1200" cap="none" spc="0" normalizeH="0" baseline="0" noProof="0" dirty="0">
              <a:ln>
                <a:noFill/>
              </a:ln>
              <a:solidFill>
                <a:prstClr val="black"/>
              </a:solidFill>
              <a:effectLst/>
              <a:uLnTx/>
              <a:uFillTx/>
              <a:latin typeface="Cambria"/>
              <a:ea typeface="Meiryo UI" panose="020B0604030504040204" pitchFamily="50" charset="-128"/>
              <a:cs typeface="+mn-cs"/>
            </a:endParaRPr>
          </a:p>
        </p:txBody>
      </p:sp>
    </p:spTree>
    <p:extLst>
      <p:ext uri="{BB962C8B-B14F-4D97-AF65-F5344CB8AC3E}">
        <p14:creationId xmlns:p14="http://schemas.microsoft.com/office/powerpoint/2010/main" val="4192360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5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71550" y="1277006"/>
            <a:ext cx="7200900" cy="4666594"/>
          </a:xfrm>
        </p:spPr>
        <p:txBody>
          <a:bodyPr>
            <a:normAutofit/>
          </a:bodyPr>
          <a:lstStyle/>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狭義ボクっ娘：　単なる萌え要素の強調ではなく、ベースとなる</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話者属性：女性</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も活かした形になっている</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逸脱による強調と本来的属性の描写、という二つの効果を狙った言葉づかいといえる</a:t>
            </a:r>
          </a:p>
        </p:txBody>
      </p:sp>
      <p:sp>
        <p:nvSpPr>
          <p:cNvPr id="6" name="タイトル 1"/>
          <p:cNvSpPr txBox="1">
            <a:spLocks/>
          </p:cNvSpPr>
          <p:nvPr/>
        </p:nvSpPr>
        <p:spPr>
          <a:xfrm>
            <a:off x="971550" y="381000"/>
            <a:ext cx="7200900" cy="8171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lang="ja-JP" sz="2100" b="1" kern="1200" cap="all" baseline="0">
                <a:solidFill>
                  <a:schemeClr val="accent1"/>
                </a:solidFill>
                <a:effectLst>
                  <a:outerShdw blurRad="38100" dist="25400" dir="18900000" algn="bl" rotWithShape="0">
                    <a:schemeClr val="bg1">
                      <a:alpha val="80000"/>
                    </a:schemeClr>
                  </a:outerShdw>
                </a:effectLst>
                <a:latin typeface="+mj-lt"/>
                <a:ea typeface="Meiryo UI" panose="020B0604030504040204" pitchFamily="50" charset="-128"/>
                <a:cs typeface="+mj-cs"/>
              </a:defRPr>
            </a:lvl1pPr>
          </a:lstStyle>
          <a:p>
            <a:pPr lvl="0">
              <a:defRPr/>
            </a:pPr>
            <a:r>
              <a:rPr lang="ja-JP" altLang="en-US" sz="40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逸脱</a:t>
            </a:r>
            <a:r>
              <a:rPr lang="en-US" altLang="ja-JP" sz="40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Ⅲ</a:t>
            </a:r>
            <a:r>
              <a:rPr kumimoji="1" lang="ja-JP" altLang="en-US" sz="4000" b="0" i="0" u="none" strike="noStrike" kern="1200" cap="none" spc="0" normalizeH="0" noProof="0" dirty="0">
                <a:ln w="0"/>
                <a:solidFill>
                  <a:schemeClr val="tx1">
                    <a:lumMod val="85000"/>
                    <a:lumOff val="15000"/>
                  </a:schemeClr>
                </a:solidFill>
                <a:effectLst>
                  <a:outerShdw blurRad="38100" dist="19050" dir="2700000" algn="tl" rotWithShape="0">
                    <a:prstClr val="black">
                      <a:alpha val="40000"/>
                    </a:prst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　まとめ</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1" lang="en-US" altLang="ja-JP" sz="750" b="0" i="0" u="none" strike="noStrike" kern="1200" cap="none" spc="0" normalizeH="0" baseline="0" noProof="0" smtClean="0">
                <a:ln>
                  <a:noFill/>
                </a:ln>
                <a:solidFill>
                  <a:prstClr val="black"/>
                </a:solidFill>
                <a:effectLst/>
                <a:uLnTx/>
                <a:uFillTx/>
                <a:latin typeface="Cambria"/>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1" lang="ja-JP" altLang="en-US" sz="750" b="0" i="0" u="none" strike="noStrike" kern="1200" cap="none" spc="0" normalizeH="0" baseline="0" noProof="0" dirty="0">
              <a:ln>
                <a:noFill/>
              </a:ln>
              <a:solidFill>
                <a:prstClr val="black"/>
              </a:solidFill>
              <a:effectLst/>
              <a:uLnTx/>
              <a:uFillTx/>
              <a:latin typeface="Cambria"/>
              <a:ea typeface="Meiryo UI" panose="020B0604030504040204" pitchFamily="50" charset="-128"/>
              <a:cs typeface="+mn-cs"/>
            </a:endParaRPr>
          </a:p>
        </p:txBody>
      </p:sp>
    </p:spTree>
    <p:extLst>
      <p:ext uri="{BB962C8B-B14F-4D97-AF65-F5344CB8AC3E}">
        <p14:creationId xmlns:p14="http://schemas.microsoft.com/office/powerpoint/2010/main" val="3131384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5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71550" y="1277006"/>
            <a:ext cx="7200900" cy="4666594"/>
          </a:xfrm>
        </p:spPr>
        <p:txBody>
          <a:bodyPr>
            <a:normAutofit/>
          </a:bodyPr>
          <a:lstStyle/>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ですキャラ：　非文法的使用という逸脱がギャップ、いわゆる「舌足らず」なニュアンスを強調し、萌えにつながると考えられる</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しかし、萌え要素とつながらないキャラも存在するため、何を狙った描写なのかさらに検討する必要がある</a:t>
            </a:r>
          </a:p>
          <a:p>
            <a:pPr marL="252000" indent="-252000">
              <a:lnSpc>
                <a:spcPct val="150000"/>
              </a:lnSpc>
              <a:spcBef>
                <a:spcPts val="0"/>
              </a:spcBef>
              <a:spcAft>
                <a:spcPts val="1200"/>
              </a:spcAft>
              <a:buFont typeface="Wingdings" panose="05000000000000000000" pitchFamily="2" charset="2"/>
              <a:buChar char="l"/>
            </a:pPr>
            <a:endParaRPr lang="en-US" altLang="ja-JP" sz="2400"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タイトル 1"/>
          <p:cNvSpPr txBox="1">
            <a:spLocks/>
          </p:cNvSpPr>
          <p:nvPr/>
        </p:nvSpPr>
        <p:spPr>
          <a:xfrm>
            <a:off x="971550" y="381000"/>
            <a:ext cx="7200900" cy="8171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lang="ja-JP" sz="2100" b="1" kern="1200" cap="all" baseline="0">
                <a:solidFill>
                  <a:schemeClr val="accent1"/>
                </a:solidFill>
                <a:effectLst>
                  <a:outerShdw blurRad="38100" dist="25400" dir="18900000" algn="bl" rotWithShape="0">
                    <a:schemeClr val="bg1">
                      <a:alpha val="80000"/>
                    </a:schemeClr>
                  </a:outerShdw>
                </a:effectLst>
                <a:latin typeface="+mj-lt"/>
                <a:ea typeface="Meiryo UI" panose="020B0604030504040204" pitchFamily="50" charset="-128"/>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baseline="0" noProof="0" dirty="0">
                <a:ln w="0"/>
                <a:solidFill>
                  <a:prstClr val="black">
                    <a:lumMod val="75000"/>
                    <a:lumOff val="25000"/>
                  </a:prstClr>
                </a:solidFill>
                <a:effectLst>
                  <a:outerShdw blurRad="38100" dist="19050" dir="2700000" algn="tl" rotWithShape="0">
                    <a:prstClr val="black">
                      <a:alpha val="40000"/>
                    </a:prst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1" lang="en-US" altLang="ja-JP" sz="750" b="0" i="0" u="none" strike="noStrike" kern="1200" cap="none" spc="0" normalizeH="0" baseline="0" noProof="0" smtClean="0">
                <a:ln>
                  <a:noFill/>
                </a:ln>
                <a:solidFill>
                  <a:prstClr val="black"/>
                </a:solidFill>
                <a:effectLst/>
                <a:uLnTx/>
                <a:uFillTx/>
                <a:latin typeface="Cambria"/>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1" lang="ja-JP" altLang="en-US" sz="750" b="0" i="0" u="none" strike="noStrike" kern="1200" cap="none" spc="0" normalizeH="0" baseline="0" noProof="0" dirty="0">
              <a:ln>
                <a:noFill/>
              </a:ln>
              <a:solidFill>
                <a:prstClr val="black"/>
              </a:solidFill>
              <a:effectLst/>
              <a:uLnTx/>
              <a:uFillTx/>
              <a:latin typeface="Cambria"/>
              <a:ea typeface="Meiryo UI" panose="020B0604030504040204" pitchFamily="50" charset="-128"/>
              <a:cs typeface="+mn-cs"/>
            </a:endParaRPr>
          </a:p>
        </p:txBody>
      </p:sp>
    </p:spTree>
    <p:extLst>
      <p:ext uri="{BB962C8B-B14F-4D97-AF65-F5344CB8AC3E}">
        <p14:creationId xmlns:p14="http://schemas.microsoft.com/office/powerpoint/2010/main" val="2100954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5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800100" y="2606041"/>
            <a:ext cx="7543800" cy="2367612"/>
          </a:xfrm>
        </p:spPr>
        <p:txBody>
          <a:bodyPr>
            <a:normAutofit/>
          </a:bodyPr>
          <a:lstStyle/>
          <a:p>
            <a:r>
              <a:rPr lang="ja-JP" altLang="en-US" sz="40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言語的逸脱</a:t>
            </a:r>
            <a:r>
              <a:rPr lang="en-US" altLang="ja-JP" sz="40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Ⅳ</a:t>
            </a:r>
            <a:endParaRPr lang="ja-JP" altLang="en-US" sz="4000" b="0" cap="none" dirty="0">
              <a:ln w="0"/>
              <a:solidFill>
                <a:schemeClr val="tx1">
                  <a:lumMod val="85000"/>
                  <a:lumOff val="15000"/>
                </a:schemeClr>
              </a:solidFill>
              <a:effectLst>
                <a:outerShdw blurRad="38100" dist="19050" dir="2700000" algn="tl" rotWithShape="0">
                  <a:schemeClr val="dk1">
                    <a:alpha val="40000"/>
                  </a:schemeClr>
                </a:outerShdw>
              </a:effectLst>
            </a:endParaRPr>
          </a:p>
        </p:txBody>
      </p:sp>
      <p:sp>
        <p:nvSpPr>
          <p:cNvPr id="3" name="サブタイトル 2"/>
          <p:cNvSpPr>
            <a:spLocks noGrp="1"/>
          </p:cNvSpPr>
          <p:nvPr>
            <p:ph type="subTitle" idx="1"/>
          </p:nvPr>
        </p:nvSpPr>
        <p:spPr/>
        <p:txBody>
          <a:bodyPr anchor="ctr">
            <a:noAutofit/>
          </a:bodyPr>
          <a:lstStyle/>
          <a:p>
            <a:r>
              <a:rPr lang="en-US" altLang="ja-JP" sz="2800" b="0" cap="none" dirty="0">
                <a:ln w="0"/>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b="0" cap="none" dirty="0">
                <a:ln w="0"/>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発話内容と属性のギャップ</a:t>
            </a:r>
            <a:r>
              <a:rPr lang="en-US" altLang="ja-JP" sz="2800" b="0" cap="none" dirty="0">
                <a:ln w="0"/>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800" b="0" cap="none" dirty="0">
              <a:ln w="0"/>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255947699"/>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1550" y="381000"/>
            <a:ext cx="7200900" cy="612228"/>
          </a:xfrm>
        </p:spPr>
        <p:txBody>
          <a:bodyPr anchor="ctr">
            <a:normAutofit/>
          </a:bodyPr>
          <a:lstStyle/>
          <a:p>
            <a:r>
              <a:rPr kumimoji="1" lang="ja-JP" altLang="en-US" sz="32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天才児キャラ</a:t>
            </a:r>
          </a:p>
        </p:txBody>
      </p:sp>
      <p:sp>
        <p:nvSpPr>
          <p:cNvPr id="3" name="テキスト プレースホルダー 2"/>
          <p:cNvSpPr>
            <a:spLocks noGrp="1"/>
          </p:cNvSpPr>
          <p:nvPr>
            <p:ph type="body" idx="1"/>
          </p:nvPr>
        </p:nvSpPr>
        <p:spPr>
          <a:xfrm>
            <a:off x="4446740" y="1481833"/>
            <a:ext cx="4697259" cy="3374648"/>
          </a:xfrm>
        </p:spPr>
        <p:txBody>
          <a:bodyPr anchor="t">
            <a:normAutofit/>
          </a:bodyPr>
          <a:lstStyle/>
          <a:p>
            <a:pPr>
              <a:lnSpc>
                <a:spcPct val="100000"/>
              </a:lnSpc>
              <a:spcAft>
                <a:spcPts val="600"/>
              </a:spcAft>
            </a:pP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さとり</a:t>
            </a:r>
            <a:endParaRPr kumimoji="1"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00000"/>
              </a:lnSpc>
              <a:spcAft>
                <a:spcPts val="1200"/>
              </a:spcAft>
            </a:pPr>
            <a:r>
              <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「いえ</a:t>
            </a:r>
            <a:r>
              <a:rPr kumimoji="1"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実は飛び級で大学も</a:t>
            </a:r>
            <a:r>
              <a:rPr kumimoji="1" lang="ja-JP" altLang="en-US" sz="2400" b="0" u="heavy" cap="none" dirty="0">
                <a:ln w="0"/>
                <a:solidFill>
                  <a:schemeClr val="tx1">
                    <a:lumMod val="85000"/>
                    <a:lumOff val="15000"/>
                  </a:schemeClr>
                </a:solidFill>
                <a:effectLst>
                  <a:outerShdw blurRad="38100" dist="19050" dir="2700000" algn="tl" rotWithShape="0">
                    <a:schemeClr val="dk1">
                      <a:alpha val="40000"/>
                    </a:schemeClr>
                  </a:outerShdw>
                </a:effectLst>
                <a:uFill>
                  <a:solidFill>
                    <a:srgbClr val="FF0000"/>
                  </a:solidFill>
                </a:uFill>
                <a:latin typeface="メイリオ" panose="020B0604030504040204" pitchFamily="50" charset="-128"/>
                <a:ea typeface="メイリオ" panose="020B0604030504040204" pitchFamily="50" charset="-128"/>
                <a:cs typeface="メイリオ" panose="020B0604030504040204" pitchFamily="50" charset="-128"/>
              </a:rPr>
              <a:t>受けまちて</a:t>
            </a:r>
            <a:r>
              <a:rPr kumimoji="1"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　ただ教授面接で」</a:t>
            </a:r>
            <a:endParaRPr kumimoji="1"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hangingPunct="0">
              <a:lnSpc>
                <a:spcPct val="100000"/>
              </a:lnSpc>
              <a:spcAft>
                <a:spcPts val="1200"/>
              </a:spcAft>
            </a:pP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「アルファ微分のベータ論法はガンマ解釈した方が良いと</a:t>
            </a:r>
            <a:r>
              <a:rPr lang="ja-JP" altLang="en-US" sz="2400" b="0" u="heavy" cap="none" dirty="0">
                <a:ln w="0"/>
                <a:solidFill>
                  <a:schemeClr val="tx1">
                    <a:lumMod val="85000"/>
                    <a:lumOff val="15000"/>
                  </a:schemeClr>
                </a:solidFill>
                <a:effectLst>
                  <a:outerShdw blurRad="38100" dist="19050" dir="2700000" algn="tl" rotWithShape="0">
                    <a:schemeClr val="dk1">
                      <a:alpha val="40000"/>
                    </a:schemeClr>
                  </a:outerShdw>
                </a:effectLst>
                <a:uFill>
                  <a:solidFill>
                    <a:srgbClr val="FF0000"/>
                  </a:solidFill>
                </a:uFill>
                <a:latin typeface="メイリオ" panose="020B0604030504040204" pitchFamily="50" charset="-128"/>
                <a:ea typeface="メイリオ" panose="020B0604030504040204" pitchFamily="50" charset="-128"/>
                <a:cs typeface="メイリオ" panose="020B0604030504040204" pitchFamily="50" charset="-128"/>
              </a:rPr>
              <a:t>思いまちゅ</a:t>
            </a: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 name="コンテンツ プレースホルダー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9784" y="1420873"/>
            <a:ext cx="3329862" cy="3259336"/>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sp>
        <p:nvSpPr>
          <p:cNvPr id="7" name="テキスト プレースホルダー 2"/>
          <p:cNvSpPr>
            <a:spLocks noGrp="1"/>
          </p:cNvSpPr>
          <p:nvPr>
            <p:ph type="body" idx="1"/>
          </p:nvPr>
        </p:nvSpPr>
        <p:spPr>
          <a:xfrm>
            <a:off x="285750" y="5602782"/>
            <a:ext cx="8598118" cy="641350"/>
          </a:xfrm>
        </p:spPr>
        <p:txBody>
          <a:bodyPr>
            <a:noAutofit/>
          </a:bodyPr>
          <a:lstStyle/>
          <a:p>
            <a:pPr marL="271463" indent="-271463">
              <a:lnSpc>
                <a:spcPct val="100000"/>
              </a:lnSpc>
            </a:pPr>
            <a:r>
              <a:rPr lang="ja-JP" altLang="en-US"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（ゆうきゆう・ソウ</a:t>
            </a:r>
            <a:r>
              <a:rPr kumimoji="1" lang="en-US" altLang="ja-JP"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マンガで分かる心療内科</a:t>
            </a:r>
            <a:r>
              <a:rPr kumimoji="1" lang="en-US" altLang="ja-JP"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第</a:t>
            </a:r>
            <a:r>
              <a:rPr kumimoji="1" lang="en-US" altLang="ja-JP"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6</a:t>
            </a:r>
            <a:r>
              <a:rPr kumimoji="1" lang="ja-JP" altLang="en-US"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巻、少年画報社、</a:t>
            </a:r>
            <a:r>
              <a:rPr kumimoji="1" lang="en-US" altLang="ja-JP"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2000</a:t>
            </a:r>
            <a:r>
              <a:rPr kumimoji="1" lang="ja-JP" altLang="en-US"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月、</a:t>
            </a:r>
            <a:r>
              <a:rPr kumimoji="1" lang="en-US" altLang="ja-JP" sz="2000" b="0" cap="none" dirty="0">
                <a:ln w="0"/>
                <a:solidFill>
                  <a:schemeClr val="accent1"/>
                </a:solidFill>
                <a:effectLst>
                  <a:outerShdw blurRad="38100" dist="25400" dir="5400000" algn="ctr" rotWithShape="0">
                    <a:srgbClr val="6E747A">
                      <a:alpha val="43000"/>
                    </a:srgbClr>
                  </a:outerShdw>
                </a:effectLst>
                <a:latin typeface="メイリオ" panose="020B0604030504040204" pitchFamily="50" charset="-128"/>
                <a:ea typeface="メイリオ" panose="020B0604030504040204" pitchFamily="50" charset="-128"/>
                <a:cs typeface="メイリオ" panose="020B0604030504040204" pitchFamily="50" charset="-128"/>
              </a:rPr>
              <a:t>p</a:t>
            </a:r>
            <a:r>
              <a:rPr lang="en-US" altLang="ja-JP" sz="2000" b="0" cap="none" dirty="0">
                <a:ln w="0"/>
                <a:solidFill>
                  <a:schemeClr val="accent1"/>
                </a:solidFill>
                <a:effectLst>
                  <a:outerShdw blurRad="38100" dist="25400" dir="5400000" algn="ctr" rotWithShape="0">
                    <a:srgbClr val="6E747A">
                      <a:alpha val="43000"/>
                    </a:srgbClr>
                  </a:outerShdw>
                </a:effectLst>
                <a:latin typeface="メイリオ" panose="020B0604030504040204" pitchFamily="50" charset="-128"/>
                <a:ea typeface="メイリオ" panose="020B0604030504040204" pitchFamily="50" charset="-128"/>
                <a:cs typeface="メイリオ" panose="020B0604030504040204" pitchFamily="50" charset="-128"/>
              </a:rPr>
              <a:t>.80</a:t>
            </a:r>
            <a:r>
              <a:rPr lang="ja-JP" altLang="en-US" sz="2000" b="0" cap="none" dirty="0">
                <a:ln w="0"/>
                <a:solidFill>
                  <a:schemeClr val="accent1"/>
                </a:solidFill>
                <a:effectLst>
                  <a:outerShdw blurRad="38100" dist="25400" dir="5400000" algn="ctr" rotWithShape="0">
                    <a:srgbClr val="6E747A">
                      <a:alpha val="43000"/>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2000" b="0" cap="none" dirty="0">
              <a:ln w="0"/>
              <a:solidFill>
                <a:schemeClr val="accent1"/>
              </a:solidFill>
              <a:effectLst>
                <a:outerShdw blurRad="38100" dist="25400" dir="5400000" algn="ctr" rotWithShape="0">
                  <a:srgbClr val="6E747A">
                    <a:alpha val="43000"/>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1" lang="en-US" altLang="ja-JP" sz="750" b="0" i="0" u="none" strike="noStrike" kern="1200" cap="none" spc="0" normalizeH="0" baseline="0" noProof="0" smtClean="0">
                <a:ln>
                  <a:noFill/>
                </a:ln>
                <a:solidFill>
                  <a:prstClr val="black"/>
                </a:solidFill>
                <a:effectLst/>
                <a:uLnTx/>
                <a:uFillTx/>
                <a:latin typeface="Cambria"/>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1" lang="ja-JP" altLang="en-US" sz="750" b="0" i="0" u="none" strike="noStrike" kern="1200" cap="none" spc="0" normalizeH="0" baseline="0" noProof="0" dirty="0">
              <a:ln>
                <a:noFill/>
              </a:ln>
              <a:solidFill>
                <a:prstClr val="black"/>
              </a:solidFill>
              <a:effectLst/>
              <a:uLnTx/>
              <a:uFillTx/>
              <a:latin typeface="Cambria"/>
              <a:ea typeface="Meiryo UI" panose="020B0604030504040204" pitchFamily="50" charset="-128"/>
              <a:cs typeface="+mn-cs"/>
            </a:endParaRPr>
          </a:p>
        </p:txBody>
      </p:sp>
    </p:spTree>
    <p:extLst>
      <p:ext uri="{BB962C8B-B14F-4D97-AF65-F5344CB8AC3E}">
        <p14:creationId xmlns:p14="http://schemas.microsoft.com/office/powerpoint/2010/main" val="1489987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71550" y="1277006"/>
            <a:ext cx="7200900" cy="4666594"/>
          </a:xfrm>
        </p:spPr>
        <p:txBody>
          <a:bodyPr>
            <a:normAutofit/>
            <a:scene3d>
              <a:camera prst="orthographicFront"/>
              <a:lightRig rig="threePt" dir="t"/>
            </a:scene3d>
            <a:sp3d extrusionH="57150">
              <a:extrusionClr>
                <a:schemeClr val="tx1">
                  <a:lumMod val="75000"/>
                  <a:lumOff val="25000"/>
                </a:schemeClr>
              </a:extrusionClr>
            </a:sp3d>
          </a:bodyPr>
          <a:lstStyle/>
          <a:p>
            <a:pPr marL="252000" indent="-252000">
              <a:lnSpc>
                <a:spcPct val="150000"/>
              </a:lnSpc>
              <a:spcBef>
                <a:spcPts val="0"/>
              </a:spcBef>
              <a:spcAft>
                <a:spcPts val="1200"/>
              </a:spcAft>
              <a:buFont typeface="Wingdings" panose="05000000000000000000" pitchFamily="2" charset="2"/>
              <a:buChar char="l"/>
            </a:pP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特定の属性をイメージさせる言葉づかい</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「～じゃ」⇔老人属性</a:t>
            </a: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「～ですわ」⇔お嬢様属性</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「～ござる」⇔武士・侍属性　</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…etc</a:t>
            </a:r>
          </a:p>
          <a:p>
            <a:pPr marL="0" indent="0">
              <a:lnSpc>
                <a:spcPct val="100000"/>
              </a:lnSpc>
              <a:spcBef>
                <a:spcPts val="0"/>
              </a:spcBef>
              <a:spcAft>
                <a:spcPts val="600"/>
              </a:spcAft>
              <a:buNone/>
            </a:pP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spcBef>
                <a:spcPts val="0"/>
              </a:spcBef>
              <a:spcAft>
                <a:spcPts val="1200"/>
              </a:spcAft>
              <a:buNone/>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フィクション作品で多く見られる特徴的な言語表現であり、さまざまな種類がある</a:t>
            </a:r>
          </a:p>
        </p:txBody>
      </p:sp>
      <p:sp>
        <p:nvSpPr>
          <p:cNvPr id="6" name="タイトル 1"/>
          <p:cNvSpPr txBox="1">
            <a:spLocks/>
          </p:cNvSpPr>
          <p:nvPr/>
        </p:nvSpPr>
        <p:spPr>
          <a:xfrm>
            <a:off x="971550" y="381000"/>
            <a:ext cx="7200900" cy="817180"/>
          </a:xfrm>
          <a:prstGeom prst="rect">
            <a:avLst/>
          </a:prstGeom>
        </p:spPr>
        <p:txBody>
          <a:bodyPr vert="horz" lIns="91440" tIns="45720" rIns="91440" bIns="45720" rtlCol="0" anchor="ctr">
            <a:normAutofit/>
            <a:scene3d>
              <a:camera prst="orthographicFront"/>
              <a:lightRig rig="threePt" dir="t">
                <a:rot lat="0" lon="0" rev="9600000"/>
              </a:lightRig>
            </a:scene3d>
          </a:bodyPr>
          <a:lstStyle>
            <a:lvl1pPr algn="l" defTabSz="685800" rtl="0" eaLnBrk="1" latinLnBrk="0" hangingPunct="1">
              <a:lnSpc>
                <a:spcPct val="90000"/>
              </a:lnSpc>
              <a:spcBef>
                <a:spcPct val="0"/>
              </a:spcBef>
              <a:buNone/>
              <a:defRPr kumimoji="1" lang="ja-JP" sz="2100" b="1" kern="1200" cap="all" baseline="0">
                <a:solidFill>
                  <a:schemeClr val="accent1"/>
                </a:solidFill>
                <a:effectLst>
                  <a:outerShdw blurRad="38100" dist="25400" dir="18900000" algn="bl" rotWithShape="0">
                    <a:schemeClr val="bg1">
                      <a:alpha val="80000"/>
                    </a:schemeClr>
                  </a:outerShdw>
                </a:effectLst>
                <a:latin typeface="+mj-lt"/>
                <a:ea typeface="Meiryo UI" panose="020B0604030504040204" pitchFamily="50" charset="-128"/>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noProof="0" dirty="0">
                <a:ln w="0">
                  <a:noFill/>
                </a:ln>
                <a:solidFill>
                  <a:schemeClr val="tx1">
                    <a:lumMod val="85000"/>
                    <a:lumOff val="15000"/>
                  </a:schemeClr>
                </a:solidFill>
                <a:effectLst>
                  <a:outerShdw blurRad="38100" dist="19050" dir="2700000" algn="tl" rotWithShape="0">
                    <a:prstClr val="black">
                      <a:alpha val="40000"/>
                    </a:prst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役割語とは</a:t>
            </a:r>
          </a:p>
        </p:txBody>
      </p:sp>
      <p:sp>
        <p:nvSpPr>
          <p:cNvPr id="2" name="スライド番号プレースホルダー 1"/>
          <p:cNvSpPr>
            <a:spLocks noGrp="1"/>
          </p:cNvSpPr>
          <p:nvPr>
            <p:ph type="sldNum" sz="quarter" idx="12"/>
          </p:nvPr>
        </p:nvSpPr>
        <p:spPr/>
        <p:txBody>
          <a:bodyPr/>
          <a:lstStyle/>
          <a:p>
            <a:fld id="{E31375A4-56A4-47D6-9801-1991572033F7}" type="slidenum">
              <a:rPr lang="en-US" altLang="ja-JP" smtClean="0"/>
              <a:t>4</a:t>
            </a:fld>
            <a:endParaRPr kumimoji="1" lang="ja-JP" altLang="en-US" dirty="0"/>
          </a:p>
        </p:txBody>
      </p:sp>
    </p:spTree>
    <p:extLst>
      <p:ext uri="{BB962C8B-B14F-4D97-AF65-F5344CB8AC3E}">
        <p14:creationId xmlns:p14="http://schemas.microsoft.com/office/powerpoint/2010/main" val="3620891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5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5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25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25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1550" y="381000"/>
            <a:ext cx="7200900" cy="612228"/>
          </a:xfrm>
        </p:spPr>
        <p:txBody>
          <a:bodyPr anchor="ctr">
            <a:normAutofit/>
          </a:bodyPr>
          <a:lstStyle/>
          <a:p>
            <a:r>
              <a:rPr kumimoji="1" lang="ja-JP" altLang="en-US" sz="32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天才児キャラ</a:t>
            </a:r>
          </a:p>
        </p:txBody>
      </p:sp>
      <p:sp>
        <p:nvSpPr>
          <p:cNvPr id="3" name="テキスト プレースホルダー 2"/>
          <p:cNvSpPr>
            <a:spLocks noGrp="1"/>
          </p:cNvSpPr>
          <p:nvPr>
            <p:ph type="body" idx="1"/>
          </p:nvPr>
        </p:nvSpPr>
        <p:spPr>
          <a:xfrm>
            <a:off x="4833787" y="1253232"/>
            <a:ext cx="4310213" cy="4048109"/>
          </a:xfrm>
        </p:spPr>
        <p:txBody>
          <a:bodyPr anchor="t">
            <a:normAutofit/>
          </a:bodyPr>
          <a:lstStyle/>
          <a:p>
            <a:pPr>
              <a:lnSpc>
                <a:spcPct val="100000"/>
              </a:lnSpc>
              <a:spcAft>
                <a:spcPts val="600"/>
              </a:spcAft>
            </a:pPr>
            <a:r>
              <a:rPr lang="ja-JP" altLang="en-US" sz="2400" b="0" cap="none"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ターボ</a:t>
            </a:r>
            <a:endParaRPr kumimoji="1" lang="en-US" altLang="ja-JP" sz="2400" b="0" cap="none"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00000"/>
              </a:lnSpc>
              <a:spcAft>
                <a:spcPts val="1200"/>
              </a:spcAft>
            </a:pPr>
            <a:r>
              <a:rPr kumimoji="1" lang="ja-JP" altLang="en-US" sz="2400" b="0" cap="none"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400" b="0" u="heavy" cap="none" dirty="0">
                <a:ln w="0"/>
                <a:solidFill>
                  <a:schemeClr val="tx1">
                    <a:lumMod val="75000"/>
                    <a:lumOff val="25000"/>
                  </a:schemeClr>
                </a:solidFill>
                <a:effectLst>
                  <a:outerShdw blurRad="38100" dist="19050" dir="2700000" algn="tl" rotWithShape="0">
                    <a:schemeClr val="dk1">
                      <a:alpha val="40000"/>
                    </a:schemeClr>
                  </a:outerShdw>
                </a:effectLst>
                <a:uFill>
                  <a:solidFill>
                    <a:srgbClr val="FF0000"/>
                  </a:solidFill>
                </a:uFill>
                <a:latin typeface="メイリオ" panose="020B0604030504040204" pitchFamily="50" charset="-128"/>
                <a:ea typeface="メイリオ" panose="020B0604030504040204" pitchFamily="50" charset="-128"/>
                <a:cs typeface="メイリオ" panose="020B0604030504040204" pitchFamily="50" charset="-128"/>
              </a:rPr>
              <a:t>タイムマチン</a:t>
            </a:r>
            <a:r>
              <a:rPr kumimoji="1" lang="ja-JP" altLang="en-US" sz="2400" b="0" cap="none"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をなんに</a:t>
            </a:r>
            <a:r>
              <a:rPr kumimoji="1" lang="ja-JP" altLang="en-US" sz="2400" b="0" u="heavy" cap="none" dirty="0">
                <a:ln w="0"/>
                <a:solidFill>
                  <a:schemeClr val="tx1">
                    <a:lumMod val="75000"/>
                    <a:lumOff val="25000"/>
                  </a:schemeClr>
                </a:solidFill>
                <a:effectLst>
                  <a:outerShdw blurRad="38100" dist="19050" dir="2700000" algn="tl" rotWithShape="0">
                    <a:schemeClr val="dk1">
                      <a:alpha val="40000"/>
                    </a:schemeClr>
                  </a:outerShdw>
                </a:effectLst>
                <a:uFill>
                  <a:solidFill>
                    <a:srgbClr val="FF0000"/>
                  </a:solidFill>
                </a:uFill>
                <a:latin typeface="メイリオ" panose="020B0604030504040204" pitchFamily="50" charset="-128"/>
                <a:ea typeface="メイリオ" panose="020B0604030504040204" pitchFamily="50" charset="-128"/>
                <a:cs typeface="メイリオ" panose="020B0604030504040204" pitchFamily="50" charset="-128"/>
              </a:rPr>
              <a:t>ちゅかうんでちゅか</a:t>
            </a:r>
            <a:r>
              <a:rPr kumimoji="1" lang="ja-JP" altLang="en-US" sz="2400" b="0" cap="none"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2400" b="0" cap="none"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hangingPunct="0">
              <a:lnSpc>
                <a:spcPct val="100000"/>
              </a:lnSpc>
              <a:spcAft>
                <a:spcPts val="600"/>
              </a:spcAft>
            </a:pPr>
            <a:r>
              <a:rPr lang="ja-JP" altLang="en-US" sz="2400" b="0" cap="none"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オボッチャマン</a:t>
            </a:r>
            <a:endParaRPr lang="en-US" altLang="ja-JP" sz="2400" b="0" cap="none"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hangingPunct="0">
              <a:lnSpc>
                <a:spcPct val="100000"/>
              </a:lnSpc>
              <a:spcAft>
                <a:spcPts val="1200"/>
              </a:spcAft>
            </a:pPr>
            <a:r>
              <a:rPr lang="ja-JP" altLang="en-US" sz="2400" b="0" cap="none"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「い　いや　その　じ　じつに他愛のないことで</a:t>
            </a:r>
            <a:r>
              <a:rPr lang="en-US" altLang="ja-JP" sz="2400" b="0" cap="none"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b="0" cap="none"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はは」</a:t>
            </a:r>
            <a:endParaRPr lang="en-US" altLang="ja-JP" sz="2400" b="0" cap="none"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hangingPunct="0">
              <a:lnSpc>
                <a:spcPct val="100000"/>
              </a:lnSpc>
              <a:spcAft>
                <a:spcPts val="600"/>
              </a:spcAft>
            </a:pPr>
            <a:r>
              <a:rPr kumimoji="1" lang="ja-JP" altLang="en-US" sz="2400" b="0" cap="none"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ターボ</a:t>
            </a:r>
            <a:endParaRPr kumimoji="1" lang="en-US" altLang="ja-JP" sz="2400" b="0" cap="none"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hangingPunct="0">
              <a:lnSpc>
                <a:spcPct val="100000"/>
              </a:lnSpc>
              <a:spcAft>
                <a:spcPts val="1200"/>
              </a:spcAft>
            </a:pPr>
            <a:r>
              <a:rPr lang="ja-JP" altLang="en-US" sz="2400" b="0" cap="none"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「じゃあ　操縦のしかたを</a:t>
            </a:r>
            <a:r>
              <a:rPr lang="ja-JP" altLang="en-US" sz="2400" b="0" u="heavy" cap="none" dirty="0">
                <a:ln w="0"/>
                <a:solidFill>
                  <a:schemeClr val="tx1">
                    <a:lumMod val="75000"/>
                    <a:lumOff val="25000"/>
                  </a:schemeClr>
                </a:solidFill>
                <a:effectLst>
                  <a:outerShdw blurRad="38100" dist="19050" dir="2700000" algn="tl" rotWithShape="0">
                    <a:schemeClr val="dk1">
                      <a:alpha val="40000"/>
                    </a:schemeClr>
                  </a:outerShdw>
                </a:effectLst>
                <a:uFill>
                  <a:solidFill>
                    <a:srgbClr val="FF0000"/>
                  </a:solidFill>
                </a:uFill>
                <a:latin typeface="メイリオ" panose="020B0604030504040204" pitchFamily="50" charset="-128"/>
                <a:ea typeface="メイリオ" panose="020B0604030504040204" pitchFamily="50" charset="-128"/>
                <a:cs typeface="メイリオ" panose="020B0604030504040204" pitchFamily="50" charset="-128"/>
              </a:rPr>
              <a:t>お教えちます</a:t>
            </a:r>
            <a:r>
              <a:rPr lang="ja-JP" altLang="en-US" sz="2400" b="0" cap="none"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2400" b="0" cap="none"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 name="コンテンツ プレースホルダー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05966" y="1111719"/>
            <a:ext cx="2871183" cy="3259336"/>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sp>
        <p:nvSpPr>
          <p:cNvPr id="7" name="テキスト プレースホルダー 2"/>
          <p:cNvSpPr>
            <a:spLocks noGrp="1"/>
          </p:cNvSpPr>
          <p:nvPr>
            <p:ph type="body" idx="1"/>
          </p:nvPr>
        </p:nvSpPr>
        <p:spPr>
          <a:xfrm>
            <a:off x="285750" y="5602782"/>
            <a:ext cx="8598118" cy="641350"/>
          </a:xfrm>
        </p:spPr>
        <p:txBody>
          <a:bodyPr>
            <a:normAutofit/>
          </a:bodyPr>
          <a:lstStyle/>
          <a:p>
            <a:r>
              <a:rPr lang="ja-JP" altLang="en-US" sz="18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（鳥山明</a:t>
            </a:r>
            <a:r>
              <a:rPr kumimoji="1" lang="en-US" altLang="ja-JP" sz="18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8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ドクタースランプ 完全版</a:t>
            </a:r>
            <a:r>
              <a:rPr kumimoji="1" lang="en-US" altLang="ja-JP" sz="18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8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第</a:t>
            </a:r>
            <a:r>
              <a:rPr kumimoji="1" lang="en-US" altLang="ja-JP" sz="18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13</a:t>
            </a:r>
            <a:r>
              <a:rPr kumimoji="1" lang="ja-JP" altLang="en-US" sz="18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巻、集英社、</a:t>
            </a:r>
            <a:r>
              <a:rPr kumimoji="1" lang="en-US" altLang="ja-JP" sz="18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2007</a:t>
            </a:r>
            <a:r>
              <a:rPr kumimoji="1" lang="ja-JP" altLang="en-US" sz="18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18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9</a:t>
            </a:r>
            <a:r>
              <a:rPr kumimoji="1" lang="ja-JP" altLang="en-US" sz="18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月、</a:t>
            </a:r>
            <a:r>
              <a:rPr kumimoji="1" lang="en-US" altLang="ja-JP" sz="18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p</a:t>
            </a:r>
            <a:r>
              <a:rPr lang="en-US" altLang="ja-JP" sz="18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.134</a:t>
            </a:r>
            <a:r>
              <a:rPr lang="ja-JP" altLang="en-US" sz="18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85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p>
            <a:pPr>
              <a:defRPr/>
            </a:pPr>
            <a:fld id="{E31375A4-56A4-47D6-9801-1991572033F7}" type="slidenum">
              <a:rPr lang="en-US" altLang="ja-JP" smtClean="0">
                <a:solidFill>
                  <a:prstClr val="black"/>
                </a:solidFill>
              </a:rPr>
              <a:pPr>
                <a:defRPr/>
              </a:pPr>
              <a:t>40</a:t>
            </a:fld>
            <a:endParaRPr altLang="en-US" dirty="0">
              <a:solidFill>
                <a:prstClr val="black"/>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480466" y="2894917"/>
            <a:ext cx="1895116" cy="2635023"/>
          </a:xfrm>
          <a:prstGeom prst="rect">
            <a:avLst/>
          </a:prstGeom>
          <a:noFill/>
          <a:ln w="9525">
            <a:solidFill>
              <a:schemeClr val="tx1"/>
            </a:solidFill>
            <a:miter lim="800000"/>
            <a:headEnd/>
            <a:tailEnd/>
          </a:ln>
          <a:effectLst>
            <a:outerShdw blurRad="292100" dist="139700" dir="2700000" algn="ctr" rotWithShape="0">
              <a:schemeClr val="tx1">
                <a:alpha val="65000"/>
              </a:scheme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86688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71550" y="1277006"/>
            <a:ext cx="7200900" cy="4666594"/>
          </a:xfrm>
        </p:spPr>
        <p:txBody>
          <a:bodyPr>
            <a:normAutofit/>
          </a:bodyPr>
          <a:lstStyle/>
          <a:p>
            <a:pPr marL="252000" indent="-252000">
              <a:lnSpc>
                <a:spcPct val="150000"/>
              </a:lnSpc>
              <a:spcBef>
                <a:spcPts val="0"/>
              </a:spcBef>
              <a:spcAft>
                <a:spcPts val="1200"/>
              </a:spcAft>
              <a:buFont typeface="Wingdings" panose="05000000000000000000" pitchFamily="2" charset="2"/>
              <a:buChar char="l"/>
            </a:pP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話者属性：幼児</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には、言葉づかいに当然ながら典型的なものがある</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その意味では、この２人のキャラは典型的な役割語使用ということになる</a:t>
            </a:r>
          </a:p>
        </p:txBody>
      </p:sp>
      <p:sp>
        <p:nvSpPr>
          <p:cNvPr id="6" name="タイトル 1"/>
          <p:cNvSpPr txBox="1">
            <a:spLocks/>
          </p:cNvSpPr>
          <p:nvPr/>
        </p:nvSpPr>
        <p:spPr>
          <a:xfrm>
            <a:off x="971550" y="381000"/>
            <a:ext cx="7200900" cy="8171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lang="ja-JP" sz="2100" b="1" kern="1200" cap="all" baseline="0">
                <a:solidFill>
                  <a:schemeClr val="accent1"/>
                </a:solidFill>
                <a:effectLst>
                  <a:outerShdw blurRad="38100" dist="25400" dir="18900000" algn="bl" rotWithShape="0">
                    <a:schemeClr val="bg1">
                      <a:alpha val="80000"/>
                    </a:schemeClr>
                  </a:outerShdw>
                </a:effectLst>
                <a:latin typeface="+mj-lt"/>
                <a:ea typeface="Meiryo UI" panose="020B0604030504040204" pitchFamily="50" charset="-128"/>
                <a:cs typeface="+mj-cs"/>
              </a:defRPr>
            </a:lvl1pPr>
          </a:lstStyle>
          <a:p>
            <a:r>
              <a:rPr lang="ja-JP" altLang="en-US" sz="4000" b="0" cap="none"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話者属性と合わない発話内容</a:t>
            </a:r>
            <a:endParaRPr altLang="en-US" sz="4000" b="0" cap="none"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fld id="{E31375A4-56A4-47D6-9801-1991572033F7}" type="slidenum">
              <a:rPr lang="en-US" altLang="ja-JP" smtClean="0">
                <a:solidFill>
                  <a:prstClr val="black"/>
                </a:solidFill>
              </a:rPr>
              <a:pPr/>
              <a:t>41</a:t>
            </a:fld>
            <a:endParaRPr altLang="en-US" dirty="0">
              <a:solidFill>
                <a:prstClr val="black"/>
              </a:solidFill>
            </a:endParaRPr>
          </a:p>
        </p:txBody>
      </p:sp>
      <p:sp>
        <p:nvSpPr>
          <p:cNvPr id="5" name="テキスト ボックス 4">
            <a:extLst>
              <a:ext uri="{FF2B5EF4-FFF2-40B4-BE49-F238E27FC236}">
                <a16:creationId xmlns:a16="http://schemas.microsoft.com/office/drawing/2014/main" id="{FE271E95-1878-4043-B0A8-922BF6701983}"/>
              </a:ext>
            </a:extLst>
          </p:cNvPr>
          <p:cNvSpPr txBox="1"/>
          <p:nvPr/>
        </p:nvSpPr>
        <p:spPr>
          <a:xfrm>
            <a:off x="1589387" y="4135653"/>
            <a:ext cx="2982613" cy="461665"/>
          </a:xfrm>
          <a:prstGeom prst="rect">
            <a:avLst/>
          </a:prstGeom>
          <a:noFill/>
        </p:spPr>
        <p:txBody>
          <a:bodyPr wrap="square" rtlCol="0">
            <a:spAutoFit/>
          </a:bodyPr>
          <a:lstStyle/>
          <a:p>
            <a:r>
              <a:rPr kumimoji="1" lang="en-US" altLang="ja-JP"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話者属性：幼児</a:t>
            </a:r>
            <a:r>
              <a:rPr kumimoji="1" lang="en-US" altLang="ja-JP"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dirty="0">
              <a:solidFill>
                <a:schemeClr val="tx1">
                  <a:lumMod val="85000"/>
                  <a:lumOff val="15000"/>
                </a:schemeClr>
              </a:solidFill>
              <a:effectLst>
                <a:outerShdw blurRad="38100" dist="19050" dir="2700000" algn="ctr" rotWithShape="0">
                  <a:schemeClr val="tx1">
                    <a:alpha val="40000"/>
                  </a:schemeClr>
                </a:outerShdw>
              </a:effectLst>
            </a:endParaRPr>
          </a:p>
        </p:txBody>
      </p:sp>
      <p:sp>
        <p:nvSpPr>
          <p:cNvPr id="7" name="テキスト ボックス 6">
            <a:extLst>
              <a:ext uri="{FF2B5EF4-FFF2-40B4-BE49-F238E27FC236}">
                <a16:creationId xmlns:a16="http://schemas.microsoft.com/office/drawing/2014/main" id="{4CE345D9-9DA0-44C3-935D-B73FF099250F}"/>
              </a:ext>
            </a:extLst>
          </p:cNvPr>
          <p:cNvSpPr txBox="1"/>
          <p:nvPr/>
        </p:nvSpPr>
        <p:spPr>
          <a:xfrm>
            <a:off x="4378346" y="4135653"/>
            <a:ext cx="3794103" cy="461665"/>
          </a:xfrm>
          <a:prstGeom prst="rect">
            <a:avLst/>
          </a:prstGeom>
          <a:noFill/>
        </p:spPr>
        <p:txBody>
          <a:bodyPr wrap="square" rtlCol="0">
            <a:spAutoFit/>
          </a:bodyPr>
          <a:lstStyle/>
          <a:p>
            <a:r>
              <a:rPr kumimoji="1" lang="ja-JP" altLang="en-US"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言語属性：幼児語</a:t>
            </a:r>
            <a:r>
              <a:rPr kumimoji="1" lang="en-US" altLang="ja-JP"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dirty="0">
              <a:solidFill>
                <a:schemeClr val="tx1">
                  <a:lumMod val="85000"/>
                  <a:lumOff val="15000"/>
                </a:schemeClr>
              </a:solidFill>
              <a:effectLst>
                <a:outerShdw blurRad="38100" dist="19050" dir="2700000" algn="ctr" rotWithShape="0">
                  <a:schemeClr val="tx1">
                    <a:alpha val="40000"/>
                  </a:schemeClr>
                </a:outerShdw>
              </a:effectLst>
            </a:endParaRPr>
          </a:p>
        </p:txBody>
      </p:sp>
    </p:spTree>
    <p:extLst>
      <p:ext uri="{BB962C8B-B14F-4D97-AF65-F5344CB8AC3E}">
        <p14:creationId xmlns:p14="http://schemas.microsoft.com/office/powerpoint/2010/main" val="15416438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5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5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71550" y="1277006"/>
            <a:ext cx="7200900" cy="4666594"/>
          </a:xfrm>
        </p:spPr>
        <p:txBody>
          <a:bodyPr>
            <a:normAutofit/>
          </a:bodyPr>
          <a:lstStyle/>
          <a:p>
            <a:pPr marL="252000" lvl="0" indent="-252000">
              <a:lnSpc>
                <a:spcPct val="150000"/>
              </a:lnSpc>
              <a:spcBef>
                <a:spcPts val="0"/>
              </a:spcBef>
              <a:spcAft>
                <a:spcPts val="1200"/>
              </a:spcAft>
              <a:buClr>
                <a:srgbClr val="0F6FC6"/>
              </a:buClr>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しかし、発話内容が</a:t>
            </a:r>
            <a:r>
              <a:rPr lang="en-US" altLang="ja-JP" sz="2400"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幼児</a:t>
            </a:r>
            <a:r>
              <a:rPr lang="en-US" altLang="ja-JP" sz="2400"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らしくない</a:t>
            </a:r>
            <a:endParaRPr lang="en-US" altLang="ja-JP" sz="2400"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252000" lvl="0" indent="-252000">
              <a:lnSpc>
                <a:spcPct val="150000"/>
              </a:lnSpc>
              <a:spcBef>
                <a:spcPts val="0"/>
              </a:spcBef>
              <a:spcAft>
                <a:spcPts val="1200"/>
              </a:spcAft>
              <a:buClr>
                <a:srgbClr val="0F6FC6"/>
              </a:buClr>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２人の内容は</a:t>
            </a:r>
            <a:r>
              <a:rPr lang="en-US" altLang="ja-JP" sz="2400"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高度な知識</a:t>
            </a:r>
            <a:r>
              <a:rPr lang="en-US" altLang="ja-JP" sz="2400"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であり、</a:t>
            </a:r>
            <a:r>
              <a:rPr lang="en-US" altLang="ja-JP" sz="2400"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幼児</a:t>
            </a:r>
            <a:r>
              <a:rPr lang="en-US" altLang="ja-JP" sz="2400"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らしい単純な話題や感情とは隔たりがある</a:t>
            </a:r>
            <a:endParaRPr lang="en-US" altLang="ja-JP" sz="2400"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252000" lvl="0" indent="-252000">
              <a:lnSpc>
                <a:spcPct val="150000"/>
              </a:lnSpc>
              <a:spcBef>
                <a:spcPts val="0"/>
              </a:spcBef>
              <a:spcAft>
                <a:spcPts val="1200"/>
              </a:spcAft>
              <a:buClr>
                <a:srgbClr val="0F6FC6"/>
              </a:buClr>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話題の適切さにも典型的なものがあるといえる</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タイトル 1"/>
          <p:cNvSpPr txBox="1">
            <a:spLocks/>
          </p:cNvSpPr>
          <p:nvPr/>
        </p:nvSpPr>
        <p:spPr>
          <a:xfrm>
            <a:off x="971550" y="381000"/>
            <a:ext cx="7200900" cy="8171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lang="ja-JP" sz="2100" b="1" kern="1200" cap="all" baseline="0">
                <a:solidFill>
                  <a:schemeClr val="accent1"/>
                </a:solidFill>
                <a:effectLst>
                  <a:outerShdw blurRad="38100" dist="25400" dir="18900000" algn="bl" rotWithShape="0">
                    <a:schemeClr val="bg1">
                      <a:alpha val="80000"/>
                    </a:schemeClr>
                  </a:outerShdw>
                </a:effectLst>
                <a:latin typeface="+mj-lt"/>
                <a:ea typeface="Meiryo UI" panose="020B0604030504040204" pitchFamily="50" charset="-128"/>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baseline="0" noProof="0" dirty="0">
                <a:ln w="0"/>
                <a:solidFill>
                  <a:prstClr val="black">
                    <a:lumMod val="75000"/>
                    <a:lumOff val="25000"/>
                  </a:prstClr>
                </a:solidFill>
                <a:effectLst>
                  <a:outerShdw blurRad="38100" dist="19050" dir="2700000" algn="tl" rotWithShape="0">
                    <a:prstClr val="black">
                      <a:alpha val="40000"/>
                    </a:prst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1" lang="en-US" altLang="ja-JP" sz="750" b="0" i="0" u="none" strike="noStrike" kern="1200" cap="none" spc="0" normalizeH="0" baseline="0" noProof="0" smtClean="0">
                <a:ln>
                  <a:noFill/>
                </a:ln>
                <a:solidFill>
                  <a:prstClr val="black"/>
                </a:solidFill>
                <a:effectLst/>
                <a:uLnTx/>
                <a:uFillTx/>
                <a:latin typeface="Cambria"/>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1" lang="ja-JP" altLang="en-US" sz="750" b="0" i="0" u="none" strike="noStrike" kern="1200" cap="none" spc="0" normalizeH="0" baseline="0" noProof="0" dirty="0">
              <a:ln>
                <a:noFill/>
              </a:ln>
              <a:solidFill>
                <a:prstClr val="black"/>
              </a:solidFill>
              <a:effectLst/>
              <a:uLnTx/>
              <a:uFillTx/>
              <a:latin typeface="Cambria"/>
              <a:ea typeface="Meiryo UI" panose="020B0604030504040204" pitchFamily="50" charset="-128"/>
              <a:cs typeface="+mn-cs"/>
            </a:endParaRPr>
          </a:p>
        </p:txBody>
      </p:sp>
      <p:sp>
        <p:nvSpPr>
          <p:cNvPr id="5" name="テキスト ボックス 4">
            <a:extLst>
              <a:ext uri="{FF2B5EF4-FFF2-40B4-BE49-F238E27FC236}">
                <a16:creationId xmlns:a16="http://schemas.microsoft.com/office/drawing/2014/main" id="{60F69B09-6F35-43AD-BCDD-5D739D856BAC}"/>
              </a:ext>
            </a:extLst>
          </p:cNvPr>
          <p:cNvSpPr txBox="1"/>
          <p:nvPr/>
        </p:nvSpPr>
        <p:spPr>
          <a:xfrm>
            <a:off x="1589387" y="4135653"/>
            <a:ext cx="2982613" cy="461665"/>
          </a:xfrm>
          <a:prstGeom prst="rect">
            <a:avLst/>
          </a:prstGeom>
          <a:noFill/>
        </p:spPr>
        <p:txBody>
          <a:bodyPr wrap="square" rtlCol="0">
            <a:spAutoFit/>
          </a:bodyPr>
          <a:lstStyle/>
          <a:p>
            <a:r>
              <a:rPr kumimoji="1" lang="en-US" altLang="ja-JP"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話者属性：幼児</a:t>
            </a:r>
            <a:r>
              <a:rPr kumimoji="1" lang="en-US" altLang="ja-JP"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dirty="0">
              <a:solidFill>
                <a:schemeClr val="tx1">
                  <a:lumMod val="85000"/>
                  <a:lumOff val="15000"/>
                </a:schemeClr>
              </a:solidFill>
              <a:effectLst>
                <a:outerShdw blurRad="38100" dist="19050" dir="2700000" algn="ctr" rotWithShape="0">
                  <a:schemeClr val="tx1">
                    <a:alpha val="40000"/>
                  </a:schemeClr>
                </a:outerShdw>
              </a:effectLst>
            </a:endParaRPr>
          </a:p>
        </p:txBody>
      </p:sp>
      <p:sp>
        <p:nvSpPr>
          <p:cNvPr id="7" name="テキスト ボックス 6">
            <a:extLst>
              <a:ext uri="{FF2B5EF4-FFF2-40B4-BE49-F238E27FC236}">
                <a16:creationId xmlns:a16="http://schemas.microsoft.com/office/drawing/2014/main" id="{BC26BEB6-059B-41C6-8317-529471527016}"/>
              </a:ext>
            </a:extLst>
          </p:cNvPr>
          <p:cNvSpPr txBox="1"/>
          <p:nvPr/>
        </p:nvSpPr>
        <p:spPr>
          <a:xfrm>
            <a:off x="4378346" y="4135653"/>
            <a:ext cx="3794103" cy="461665"/>
          </a:xfrm>
          <a:prstGeom prst="rect">
            <a:avLst/>
          </a:prstGeom>
          <a:noFill/>
        </p:spPr>
        <p:txBody>
          <a:bodyPr wrap="square" rtlCol="0">
            <a:spAutoFit/>
          </a:bodyPr>
          <a:lstStyle/>
          <a:p>
            <a:r>
              <a:rPr kumimoji="1" lang="ja-JP" altLang="en-US"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言語属性：幼児語</a:t>
            </a:r>
            <a:r>
              <a:rPr kumimoji="1" lang="en-US" altLang="ja-JP"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dirty="0">
              <a:solidFill>
                <a:schemeClr val="tx1">
                  <a:lumMod val="85000"/>
                  <a:lumOff val="15000"/>
                </a:schemeClr>
              </a:solidFill>
              <a:effectLst>
                <a:outerShdw blurRad="38100" dist="19050" dir="2700000" algn="ctr" rotWithShape="0">
                  <a:schemeClr val="tx1">
                    <a:alpha val="40000"/>
                  </a:schemeClr>
                </a:outerShdw>
              </a:effectLst>
            </a:endParaRPr>
          </a:p>
        </p:txBody>
      </p:sp>
      <p:sp>
        <p:nvSpPr>
          <p:cNvPr id="8" name="テキスト ボックス 7">
            <a:extLst>
              <a:ext uri="{FF2B5EF4-FFF2-40B4-BE49-F238E27FC236}">
                <a16:creationId xmlns:a16="http://schemas.microsoft.com/office/drawing/2014/main" id="{D7548BE6-CB44-473B-A218-5E8CCF67A369}"/>
              </a:ext>
            </a:extLst>
          </p:cNvPr>
          <p:cNvSpPr txBox="1"/>
          <p:nvPr/>
        </p:nvSpPr>
        <p:spPr>
          <a:xfrm>
            <a:off x="4378345" y="4489000"/>
            <a:ext cx="3794103" cy="461665"/>
          </a:xfrm>
          <a:prstGeom prst="rect">
            <a:avLst/>
          </a:prstGeom>
          <a:noFill/>
        </p:spPr>
        <p:txBody>
          <a:bodyPr wrap="square" rtlCol="0">
            <a:spAutoFit/>
          </a:bodyPr>
          <a:lstStyle/>
          <a:p>
            <a:r>
              <a:rPr kumimoji="1" lang="ja-JP" altLang="en-US"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dirty="0">
              <a:solidFill>
                <a:schemeClr val="tx1">
                  <a:lumMod val="85000"/>
                  <a:lumOff val="15000"/>
                </a:schemeClr>
              </a:solidFill>
              <a:effectLst>
                <a:outerShdw blurRad="38100" dist="19050" dir="2700000" algn="ctr" rotWithShape="0">
                  <a:schemeClr val="tx1">
                    <a:alpha val="40000"/>
                  </a:schemeClr>
                </a:outerShdw>
              </a:effectLst>
            </a:endParaRPr>
          </a:p>
        </p:txBody>
      </p:sp>
      <p:sp>
        <p:nvSpPr>
          <p:cNvPr id="9" name="テキスト ボックス 8">
            <a:extLst>
              <a:ext uri="{FF2B5EF4-FFF2-40B4-BE49-F238E27FC236}">
                <a16:creationId xmlns:a16="http://schemas.microsoft.com/office/drawing/2014/main" id="{55DE6E85-31FB-463E-8D00-5A60A9CAED02}"/>
              </a:ext>
            </a:extLst>
          </p:cNvPr>
          <p:cNvSpPr txBox="1"/>
          <p:nvPr/>
        </p:nvSpPr>
        <p:spPr>
          <a:xfrm>
            <a:off x="4378345" y="4877681"/>
            <a:ext cx="3794103" cy="461665"/>
          </a:xfrm>
          <a:prstGeom prst="rect">
            <a:avLst/>
          </a:prstGeom>
          <a:noFill/>
        </p:spPr>
        <p:txBody>
          <a:bodyPr wrap="square" rtlCol="0">
            <a:spAutoFit/>
          </a:bodyPr>
          <a:lstStyle/>
          <a:p>
            <a:r>
              <a:rPr kumimoji="1" lang="ja-JP" altLang="en-US"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発話内容：幼児的</a:t>
            </a:r>
            <a:r>
              <a:rPr kumimoji="1" lang="en-US" altLang="ja-JP"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dirty="0">
              <a:solidFill>
                <a:schemeClr val="tx1">
                  <a:lumMod val="85000"/>
                  <a:lumOff val="15000"/>
                </a:schemeClr>
              </a:solidFill>
              <a:effectLst>
                <a:outerShdw blurRad="38100" dist="19050" dir="2700000" algn="ctr" rotWithShape="0">
                  <a:schemeClr val="tx1">
                    <a:alpha val="40000"/>
                  </a:schemeClr>
                </a:outerShdw>
              </a:effectLst>
            </a:endParaRPr>
          </a:p>
        </p:txBody>
      </p:sp>
    </p:spTree>
    <p:extLst>
      <p:ext uri="{BB962C8B-B14F-4D97-AF65-F5344CB8AC3E}">
        <p14:creationId xmlns:p14="http://schemas.microsoft.com/office/powerpoint/2010/main" val="283225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5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5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5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5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5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71550" y="1277006"/>
            <a:ext cx="7200900" cy="4666594"/>
          </a:xfrm>
        </p:spPr>
        <p:txBody>
          <a:bodyPr>
            <a:normAutofit/>
          </a:bodyPr>
          <a:lstStyle/>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話者属性には特定の言語形式が結びつけられている他に、「話すのにふさわしい」内容もある程度、特定された形で結びつけられているといえる</a:t>
            </a: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そこから逸脱しているのが天才児キャラである</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萌え要素があるとは言い難いか？</a:t>
            </a:r>
          </a:p>
        </p:txBody>
      </p:sp>
      <p:sp>
        <p:nvSpPr>
          <p:cNvPr id="6" name="タイトル 1"/>
          <p:cNvSpPr txBox="1">
            <a:spLocks/>
          </p:cNvSpPr>
          <p:nvPr/>
        </p:nvSpPr>
        <p:spPr>
          <a:xfrm>
            <a:off x="971550" y="381000"/>
            <a:ext cx="7200900" cy="8171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lang="ja-JP" sz="2100" b="1" kern="1200" cap="all" baseline="0">
                <a:solidFill>
                  <a:schemeClr val="accent1"/>
                </a:solidFill>
                <a:effectLst>
                  <a:outerShdw blurRad="38100" dist="25400" dir="18900000" algn="bl" rotWithShape="0">
                    <a:schemeClr val="bg1">
                      <a:alpha val="80000"/>
                    </a:schemeClr>
                  </a:outerShdw>
                </a:effectLst>
                <a:latin typeface="+mj-lt"/>
                <a:ea typeface="Meiryo UI" panose="020B0604030504040204" pitchFamily="50" charset="-128"/>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noProof="0" dirty="0">
                <a:ln w="0"/>
                <a:solidFill>
                  <a:schemeClr val="tx1">
                    <a:lumMod val="85000"/>
                    <a:lumOff val="15000"/>
                  </a:schemeClr>
                </a:solidFill>
                <a:effectLst>
                  <a:outerShdw blurRad="38100" dist="19050" dir="2700000" algn="tl" rotWithShape="0">
                    <a:prstClr val="black">
                      <a:alpha val="40000"/>
                    </a:prst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逸脱</a:t>
            </a:r>
            <a:r>
              <a:rPr kumimoji="1" lang="en-US" altLang="ja-JP" sz="4000" b="0" i="0" u="none" strike="noStrike" kern="1200" cap="none" spc="0" normalizeH="0" noProof="0" dirty="0">
                <a:ln w="0"/>
                <a:solidFill>
                  <a:schemeClr val="tx1">
                    <a:lumMod val="85000"/>
                    <a:lumOff val="15000"/>
                  </a:schemeClr>
                </a:solidFill>
                <a:effectLst>
                  <a:outerShdw blurRad="38100" dist="19050" dir="2700000" algn="tl" rotWithShape="0">
                    <a:prstClr val="black">
                      <a:alpha val="40000"/>
                    </a:prst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Ⅳ</a:t>
            </a:r>
            <a:r>
              <a:rPr kumimoji="1" lang="ja-JP" altLang="en-US" sz="4000" b="0" i="0" u="none" strike="noStrike" kern="1200" cap="none" spc="0" normalizeH="0" noProof="0" dirty="0">
                <a:ln w="0"/>
                <a:solidFill>
                  <a:schemeClr val="tx1">
                    <a:lumMod val="85000"/>
                    <a:lumOff val="15000"/>
                  </a:schemeClr>
                </a:solidFill>
                <a:effectLst>
                  <a:outerShdw blurRad="38100" dist="19050" dir="2700000" algn="tl" rotWithShape="0">
                    <a:prstClr val="black">
                      <a:alpha val="40000"/>
                    </a:prst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　まとめ</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1" lang="en-US" altLang="ja-JP" sz="750" b="0" i="0" u="none" strike="noStrike" kern="1200" cap="none" spc="0" normalizeH="0" baseline="0" noProof="0" smtClean="0">
                <a:ln>
                  <a:noFill/>
                </a:ln>
                <a:solidFill>
                  <a:prstClr val="black"/>
                </a:solidFill>
                <a:effectLst/>
                <a:uLnTx/>
                <a:uFillTx/>
                <a:latin typeface="Cambria"/>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1" lang="ja-JP" altLang="en-US" sz="750" b="0" i="0" u="none" strike="noStrike" kern="1200" cap="none" spc="0" normalizeH="0" baseline="0" noProof="0" dirty="0">
              <a:ln>
                <a:noFill/>
              </a:ln>
              <a:solidFill>
                <a:prstClr val="black"/>
              </a:solidFill>
              <a:effectLst/>
              <a:uLnTx/>
              <a:uFillTx/>
              <a:latin typeface="Cambria"/>
              <a:ea typeface="Meiryo UI" panose="020B0604030504040204" pitchFamily="50" charset="-128"/>
              <a:cs typeface="+mn-cs"/>
            </a:endParaRPr>
          </a:p>
        </p:txBody>
      </p:sp>
    </p:spTree>
    <p:extLst>
      <p:ext uri="{BB962C8B-B14F-4D97-AF65-F5344CB8AC3E}">
        <p14:creationId xmlns:p14="http://schemas.microsoft.com/office/powerpoint/2010/main" val="4074144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800100" y="2606041"/>
            <a:ext cx="7543800" cy="2367612"/>
          </a:xfrm>
        </p:spPr>
        <p:txBody>
          <a:bodyPr>
            <a:normAutofit/>
          </a:bodyPr>
          <a:lstStyle/>
          <a:p>
            <a:r>
              <a:rPr lang="ja-JP" altLang="en-US" sz="40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言語的逸脱</a:t>
            </a:r>
            <a:r>
              <a:rPr lang="en-US" altLang="ja-JP" sz="40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Ⅴ</a:t>
            </a:r>
            <a:endParaRPr lang="ja-JP" altLang="en-US" sz="4000" b="0" cap="none" dirty="0">
              <a:ln w="0"/>
              <a:solidFill>
                <a:schemeClr val="tx1">
                  <a:lumMod val="85000"/>
                  <a:lumOff val="15000"/>
                </a:schemeClr>
              </a:solidFill>
              <a:effectLst>
                <a:outerShdw blurRad="38100" dist="19050" dir="2700000" algn="tl" rotWithShape="0">
                  <a:schemeClr val="dk1">
                    <a:alpha val="40000"/>
                  </a:schemeClr>
                </a:outerShdw>
              </a:effectLst>
            </a:endParaRPr>
          </a:p>
        </p:txBody>
      </p:sp>
      <p:sp>
        <p:nvSpPr>
          <p:cNvPr id="3" name="サブタイトル 2"/>
          <p:cNvSpPr>
            <a:spLocks noGrp="1"/>
          </p:cNvSpPr>
          <p:nvPr>
            <p:ph type="subTitle" idx="1"/>
          </p:nvPr>
        </p:nvSpPr>
        <p:spPr/>
        <p:txBody>
          <a:bodyPr anchor="ctr">
            <a:noAutofit/>
          </a:bodyPr>
          <a:lstStyle/>
          <a:p>
            <a:r>
              <a:rPr lang="en-US" altLang="ja-JP" sz="2800" b="0" cap="none" dirty="0">
                <a:ln w="0"/>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b="0" cap="none" dirty="0">
                <a:ln w="0"/>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規範的表記からの逸脱</a:t>
            </a:r>
            <a:r>
              <a:rPr lang="en-US" altLang="ja-JP" sz="2800" b="0" cap="none" dirty="0">
                <a:ln w="0"/>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800" b="0" cap="none" dirty="0">
              <a:ln w="0"/>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572510158"/>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1550" y="381000"/>
            <a:ext cx="7200900" cy="612228"/>
          </a:xfrm>
        </p:spPr>
        <p:txBody>
          <a:bodyPr anchor="ctr">
            <a:normAutofit/>
          </a:bodyPr>
          <a:lstStyle/>
          <a:p>
            <a:r>
              <a:rPr kumimoji="1" lang="ja-JP" altLang="en-US" sz="32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長音記号の使用</a:t>
            </a:r>
          </a:p>
        </p:txBody>
      </p:sp>
      <p:sp>
        <p:nvSpPr>
          <p:cNvPr id="3" name="テキスト プレースホルダー 2"/>
          <p:cNvSpPr>
            <a:spLocks noGrp="1"/>
          </p:cNvSpPr>
          <p:nvPr>
            <p:ph type="body" idx="1"/>
          </p:nvPr>
        </p:nvSpPr>
        <p:spPr>
          <a:xfrm>
            <a:off x="4833786" y="1481833"/>
            <a:ext cx="4310213" cy="3259336"/>
          </a:xfrm>
        </p:spPr>
        <p:txBody>
          <a:bodyPr anchor="t">
            <a:normAutofit/>
          </a:bodyPr>
          <a:lstStyle/>
          <a:p>
            <a:pPr>
              <a:lnSpc>
                <a:spcPct val="100000"/>
              </a:lnSpc>
              <a:spcAft>
                <a:spcPts val="1200"/>
              </a:spcAft>
            </a:pPr>
            <a:endParaRPr kumimoji="1" lang="en-US" altLang="ja-JP" sz="2400" b="0" cap="none"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00000"/>
              </a:lnSpc>
              <a:spcAft>
                <a:spcPts val="600"/>
              </a:spcAft>
            </a:pPr>
            <a:r>
              <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姉崎奈緒美</a:t>
            </a:r>
            <a:endParaRPr kumimoji="1"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00000"/>
              </a:lnSpc>
              <a:spcAft>
                <a:spcPts val="1200"/>
              </a:spcAft>
            </a:pPr>
            <a:r>
              <a:rPr kumimoji="1" lang="ja-JP" altLang="en-US" sz="2400" b="0" cap="none" dirty="0">
                <a:ln w="0"/>
                <a:solidFill>
                  <a:schemeClr val="tx1">
                    <a:lumMod val="85000"/>
                    <a:lumOff val="15000"/>
                  </a:schemeClr>
                </a:solidFill>
                <a:effectLst>
                  <a:outerShdw blurRad="38100" dist="19050" dir="2700000" algn="tl"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400" b="0" u="heavy" cap="none" dirty="0">
                <a:ln w="0"/>
                <a:solidFill>
                  <a:schemeClr val="tx1">
                    <a:lumMod val="85000"/>
                    <a:lumOff val="15000"/>
                  </a:schemeClr>
                </a:solidFill>
                <a:effectLst>
                  <a:outerShdw blurRad="38100" dist="19050" dir="2700000" algn="tl" rotWithShape="0">
                    <a:schemeClr val="tx1">
                      <a:alpha val="40000"/>
                    </a:schemeClr>
                  </a:outerShdw>
                </a:effectLst>
                <a:uFill>
                  <a:solidFill>
                    <a:srgbClr val="FF0000"/>
                  </a:solidFill>
                </a:uFill>
                <a:latin typeface="メイリオ" panose="020B0604030504040204" pitchFamily="50" charset="-128"/>
                <a:ea typeface="メイリオ" panose="020B0604030504040204" pitchFamily="50" charset="-128"/>
                <a:cs typeface="メイリオ" panose="020B0604030504040204" pitchFamily="50" charset="-128"/>
              </a:rPr>
              <a:t>ちょーだい</a:t>
            </a:r>
            <a:r>
              <a:rPr kumimoji="1" lang="ja-JP" altLang="en-US" sz="2400" b="0" cap="none" dirty="0">
                <a:ln w="0"/>
                <a:solidFill>
                  <a:schemeClr val="tx1">
                    <a:lumMod val="85000"/>
                    <a:lumOff val="15000"/>
                  </a:schemeClr>
                </a:solidFill>
                <a:effectLst>
                  <a:outerShdw blurRad="38100" dist="19050" dir="2700000" algn="tl"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2400" b="0" cap="none" dirty="0">
              <a:ln w="0"/>
              <a:solidFill>
                <a:schemeClr val="tx1">
                  <a:lumMod val="85000"/>
                  <a:lumOff val="15000"/>
                </a:schemeClr>
              </a:solidFill>
              <a:effectLst>
                <a:outerShdw blurRad="38100" dist="19050" dir="2700000" algn="tl"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hangingPunct="0">
              <a:lnSpc>
                <a:spcPct val="100000"/>
              </a:lnSpc>
              <a:spcAft>
                <a:spcPts val="1200"/>
              </a:spcAft>
            </a:pP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「夕陽。」</a:t>
            </a:r>
            <a:endPar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 name="コンテンツ プレースホルダー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1907" y="1481833"/>
            <a:ext cx="4029933" cy="3462079"/>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sp>
        <p:nvSpPr>
          <p:cNvPr id="7" name="テキスト プレースホルダー 2"/>
          <p:cNvSpPr>
            <a:spLocks noGrp="1"/>
          </p:cNvSpPr>
          <p:nvPr>
            <p:ph type="body" idx="1"/>
          </p:nvPr>
        </p:nvSpPr>
        <p:spPr>
          <a:xfrm>
            <a:off x="285750" y="5602782"/>
            <a:ext cx="8598118" cy="641350"/>
          </a:xfrm>
        </p:spPr>
        <p:txBody>
          <a:bodyPr>
            <a:normAutofit/>
          </a:bodyPr>
          <a:lstStyle/>
          <a:p>
            <a:pPr>
              <a:lnSpc>
                <a:spcPct val="100000"/>
              </a:lnSpc>
            </a:pPr>
            <a:r>
              <a:rPr lang="ja-JP" altLang="en-US"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（西森博之</a:t>
            </a:r>
            <a:r>
              <a:rPr kumimoji="1" lang="en-US" altLang="ja-JP"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お茶にごす。</a:t>
            </a:r>
            <a:r>
              <a:rPr kumimoji="1" lang="en-US" altLang="ja-JP"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第</a:t>
            </a:r>
            <a:r>
              <a:rPr kumimoji="1" lang="en-US" altLang="ja-JP"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10</a:t>
            </a:r>
            <a:r>
              <a:rPr kumimoji="1" lang="ja-JP" altLang="en-US"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巻、小学館、</a:t>
            </a:r>
            <a:r>
              <a:rPr kumimoji="1" lang="en-US" altLang="ja-JP"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2009</a:t>
            </a:r>
            <a:r>
              <a:rPr kumimoji="1" lang="ja-JP" altLang="en-US"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9</a:t>
            </a:r>
            <a:r>
              <a:rPr kumimoji="1" lang="ja-JP" altLang="en-US"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月、</a:t>
            </a:r>
            <a:r>
              <a:rPr kumimoji="1" lang="en-US" altLang="ja-JP"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p</a:t>
            </a:r>
            <a:r>
              <a:rPr lang="en-US" altLang="ja-JP"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.132</a:t>
            </a:r>
            <a:r>
              <a:rPr lang="ja-JP" altLang="en-US"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p>
            <a:pPr>
              <a:defRPr/>
            </a:pPr>
            <a:fld id="{E31375A4-56A4-47D6-9801-1991572033F7}" type="slidenum">
              <a:rPr lang="en-US" altLang="ja-JP" smtClean="0">
                <a:solidFill>
                  <a:prstClr val="black"/>
                </a:solidFill>
              </a:rPr>
              <a:pPr>
                <a:defRPr/>
              </a:pPr>
              <a:t>45</a:t>
            </a:fld>
            <a:endParaRPr altLang="en-US" dirty="0">
              <a:solidFill>
                <a:prstClr val="black"/>
              </a:solidFill>
            </a:endParaRPr>
          </a:p>
        </p:txBody>
      </p:sp>
    </p:spTree>
    <p:extLst>
      <p:ext uri="{BB962C8B-B14F-4D97-AF65-F5344CB8AC3E}">
        <p14:creationId xmlns:p14="http://schemas.microsoft.com/office/powerpoint/2010/main" val="3239640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1550" y="381000"/>
            <a:ext cx="7200900" cy="612228"/>
          </a:xfrm>
        </p:spPr>
        <p:txBody>
          <a:bodyPr anchor="ctr">
            <a:normAutofit/>
          </a:bodyPr>
          <a:lstStyle/>
          <a:p>
            <a:r>
              <a:rPr kumimoji="1" lang="ja-JP" altLang="en-US" sz="32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長音記号の使用</a:t>
            </a:r>
          </a:p>
        </p:txBody>
      </p:sp>
      <p:sp>
        <p:nvSpPr>
          <p:cNvPr id="3" name="テキスト プレースホルダー 2"/>
          <p:cNvSpPr>
            <a:spLocks noGrp="1"/>
          </p:cNvSpPr>
          <p:nvPr>
            <p:ph type="body" idx="1"/>
          </p:nvPr>
        </p:nvSpPr>
        <p:spPr>
          <a:xfrm>
            <a:off x="4145281" y="1481833"/>
            <a:ext cx="4724400" cy="3259336"/>
          </a:xfrm>
          <a:effectLst>
            <a:outerShdw blurRad="38100" dist="19050" dir="2700000" algn="ctr" rotWithShape="0">
              <a:schemeClr val="bg1">
                <a:alpha val="40000"/>
              </a:schemeClr>
            </a:outerShdw>
          </a:effectLst>
        </p:spPr>
        <p:txBody>
          <a:bodyPr anchor="t">
            <a:normAutofit/>
          </a:bodyPr>
          <a:lstStyle/>
          <a:p>
            <a:pPr>
              <a:lnSpc>
                <a:spcPct val="100000"/>
              </a:lnSpc>
              <a:spcAft>
                <a:spcPts val="1200"/>
              </a:spcAft>
            </a:pPr>
            <a:endParaRPr kumimoji="1" lang="en-US" altLang="ja-JP" sz="2400" b="0" cap="none"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00000"/>
              </a:lnSpc>
              <a:spcAft>
                <a:spcPts val="600"/>
              </a:spcAft>
            </a:pPr>
            <a:r>
              <a:rPr kumimoji="1" lang="ja-JP" altLang="en-US" sz="2400" b="0" cap="none" dirty="0">
                <a:ln w="0"/>
                <a:solidFill>
                  <a:schemeClr val="tx1">
                    <a:lumMod val="85000"/>
                    <a:lumOff val="15000"/>
                  </a:schemeClr>
                </a:solidFill>
                <a:effectLst>
                  <a:outerShdw blurRad="38100" dist="19050" dir="2700000" algn="tl">
                    <a:srgbClr val="000000">
                      <a:alpha val="40000"/>
                    </a:srgbClr>
                  </a:outerShdw>
                </a:effectLst>
                <a:latin typeface="メイリオ" panose="020B0604030504040204" pitchFamily="50" charset="-128"/>
                <a:ea typeface="メイリオ" panose="020B0604030504040204" pitchFamily="50" charset="-128"/>
                <a:cs typeface="メイリオ" panose="020B0604030504040204" pitchFamily="50" charset="-128"/>
              </a:rPr>
              <a:t>菊正宗清四郎</a:t>
            </a:r>
            <a:endParaRPr kumimoji="1" lang="en-US" altLang="ja-JP" sz="2400" b="0" cap="none" dirty="0">
              <a:ln w="0"/>
              <a:solidFill>
                <a:schemeClr val="tx1">
                  <a:lumMod val="85000"/>
                  <a:lumOff val="15000"/>
                </a:schemeClr>
              </a:solidFill>
              <a:effectLst>
                <a:outerShdw blurRad="38100" dist="19050" dir="2700000" algn="tl">
                  <a:srgbClr val="000000">
                    <a:alpha val="40000"/>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00000"/>
              </a:lnSpc>
              <a:spcAft>
                <a:spcPts val="600"/>
              </a:spcAft>
            </a:pPr>
            <a:r>
              <a:rPr kumimoji="1" lang="ja-JP" altLang="en-US" sz="2400" b="0" cap="none" dirty="0">
                <a:ln w="0"/>
                <a:solidFill>
                  <a:schemeClr val="tx1">
                    <a:lumMod val="85000"/>
                    <a:lumOff val="15000"/>
                  </a:schemeClr>
                </a:solidFill>
                <a:effectLst>
                  <a:outerShdw blurRad="38100" dist="19050" dir="2700000" algn="tl"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400" b="0" u="heavy" cap="none" dirty="0">
                <a:ln w="0"/>
                <a:solidFill>
                  <a:schemeClr val="tx1">
                    <a:lumMod val="85000"/>
                    <a:lumOff val="15000"/>
                  </a:schemeClr>
                </a:solidFill>
                <a:effectLst>
                  <a:outerShdw blurRad="38100" dist="19050" dir="2700000" algn="tl" rotWithShape="0">
                    <a:schemeClr val="tx1">
                      <a:alpha val="40000"/>
                    </a:schemeClr>
                  </a:outerShdw>
                </a:effectLst>
                <a:uFill>
                  <a:solidFill>
                    <a:srgbClr val="FF0000"/>
                  </a:solidFill>
                </a:uFill>
                <a:latin typeface="メイリオ" panose="020B0604030504040204" pitchFamily="50" charset="-128"/>
                <a:ea typeface="メイリオ" panose="020B0604030504040204" pitchFamily="50" charset="-128"/>
                <a:cs typeface="メイリオ" panose="020B0604030504040204" pitchFamily="50" charset="-128"/>
              </a:rPr>
              <a:t>ごくろー</a:t>
            </a:r>
            <a:r>
              <a:rPr kumimoji="1" lang="ja-JP" altLang="en-US" sz="2400" b="0" cap="none" dirty="0">
                <a:ln w="0"/>
                <a:solidFill>
                  <a:schemeClr val="tx1">
                    <a:lumMod val="85000"/>
                    <a:lumOff val="15000"/>
                  </a:schemeClr>
                </a:solidFill>
                <a:effectLst>
                  <a:outerShdw blurRad="38100" dist="19050" dir="2700000" algn="tl"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2400" b="0" u="heavy" cap="none" dirty="0">
                <a:ln w="0"/>
                <a:solidFill>
                  <a:schemeClr val="tx1">
                    <a:lumMod val="85000"/>
                    <a:lumOff val="15000"/>
                  </a:schemeClr>
                </a:solidFill>
                <a:effectLst>
                  <a:outerShdw blurRad="38100" dist="19050" dir="2700000" algn="tl" rotWithShape="0">
                    <a:schemeClr val="tx1">
                      <a:alpha val="40000"/>
                    </a:schemeClr>
                  </a:outerShdw>
                </a:effectLst>
                <a:uFill>
                  <a:solidFill>
                    <a:srgbClr val="FF0000"/>
                  </a:solidFill>
                </a:uFill>
                <a:latin typeface="メイリオ" panose="020B0604030504040204" pitchFamily="50" charset="-128"/>
                <a:ea typeface="メイリオ" panose="020B0604030504040204" pitchFamily="50" charset="-128"/>
                <a:cs typeface="メイリオ" panose="020B0604030504040204" pitchFamily="50" charset="-128"/>
              </a:rPr>
              <a:t>ごくろー</a:t>
            </a:r>
            <a:r>
              <a:rPr kumimoji="1" lang="ja-JP" altLang="en-US" sz="2400" b="0" cap="none" dirty="0">
                <a:ln w="0"/>
                <a:solidFill>
                  <a:schemeClr val="tx1">
                    <a:lumMod val="85000"/>
                    <a:lumOff val="15000"/>
                  </a:schemeClr>
                </a:solidFill>
                <a:effectLst>
                  <a:outerShdw blurRad="38100" dist="19050" dir="2700000" algn="tl"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2400" b="0" cap="none" dirty="0">
              <a:ln w="0"/>
              <a:solidFill>
                <a:schemeClr val="tx1">
                  <a:lumMod val="85000"/>
                  <a:lumOff val="15000"/>
                </a:schemeClr>
              </a:solidFill>
              <a:effectLst>
                <a:outerShdw blurRad="38100" dist="19050" dir="2700000" algn="tl"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hangingPunct="0">
              <a:lnSpc>
                <a:spcPct val="100000"/>
              </a:lnSpc>
              <a:spcAft>
                <a:spcPts val="1200"/>
              </a:spcAft>
            </a:pP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「親玉は中か」</a:t>
            </a:r>
            <a:endParaRPr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hangingPunct="0">
              <a:lnSpc>
                <a:spcPct val="100000"/>
              </a:lnSpc>
              <a:spcAft>
                <a:spcPts val="600"/>
              </a:spcAft>
            </a:pPr>
            <a:r>
              <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剣菱悠理</a:t>
            </a:r>
            <a:endParaRPr kumimoji="1"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hangingPunct="0">
              <a:lnSpc>
                <a:spcPct val="100000"/>
              </a:lnSpc>
              <a:spcAft>
                <a:spcPts val="1200"/>
              </a:spcAft>
            </a:pP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「このお　横着モン</a:t>
            </a:r>
            <a:r>
              <a:rPr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 name="コンテンツ プレースホルダー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682991" y="1339592"/>
            <a:ext cx="1820516" cy="4032543"/>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sp>
        <p:nvSpPr>
          <p:cNvPr id="7" name="テキスト プレースホルダー 2"/>
          <p:cNvSpPr>
            <a:spLocks noGrp="1"/>
          </p:cNvSpPr>
          <p:nvPr>
            <p:ph type="body" idx="1"/>
          </p:nvPr>
        </p:nvSpPr>
        <p:spPr>
          <a:xfrm>
            <a:off x="285750" y="5602782"/>
            <a:ext cx="8598118" cy="641350"/>
          </a:xfrm>
        </p:spPr>
        <p:txBody>
          <a:bodyPr>
            <a:normAutofit/>
          </a:bodyPr>
          <a:lstStyle/>
          <a:p>
            <a:pPr>
              <a:lnSpc>
                <a:spcPct val="100000"/>
              </a:lnSpc>
            </a:pPr>
            <a:r>
              <a:rPr lang="ja-JP" altLang="en-US"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（一条ゆかり</a:t>
            </a:r>
            <a:r>
              <a:rPr kumimoji="1" lang="en-US" altLang="ja-JP"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有閑倶楽部</a:t>
            </a:r>
            <a:r>
              <a:rPr kumimoji="1" lang="en-US" altLang="ja-JP"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第</a:t>
            </a:r>
            <a:r>
              <a:rPr kumimoji="1" lang="en-US" altLang="ja-JP"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巻、集英社、</a:t>
            </a:r>
            <a:r>
              <a:rPr kumimoji="1" lang="en-US" altLang="ja-JP"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1984</a:t>
            </a:r>
            <a:r>
              <a:rPr kumimoji="1" lang="ja-JP" altLang="en-US"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月、</a:t>
            </a:r>
            <a:r>
              <a:rPr kumimoji="1" lang="en-US" altLang="ja-JP"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p</a:t>
            </a:r>
            <a:r>
              <a:rPr lang="en-US" altLang="ja-JP"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.111</a:t>
            </a:r>
            <a:r>
              <a:rPr lang="ja-JP" altLang="en-US"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p>
            <a:pPr>
              <a:defRPr/>
            </a:pPr>
            <a:fld id="{E31375A4-56A4-47D6-9801-1991572033F7}" type="slidenum">
              <a:rPr lang="en-US" altLang="ja-JP" smtClean="0">
                <a:solidFill>
                  <a:prstClr val="black"/>
                </a:solidFill>
              </a:rPr>
              <a:pPr>
                <a:defRPr/>
              </a:pPr>
              <a:t>46</a:t>
            </a:fld>
            <a:endParaRPr altLang="en-US" dirty="0">
              <a:solidFill>
                <a:prstClr val="black"/>
              </a:solidFill>
            </a:endParaRPr>
          </a:p>
        </p:txBody>
      </p:sp>
    </p:spTree>
    <p:extLst>
      <p:ext uri="{BB962C8B-B14F-4D97-AF65-F5344CB8AC3E}">
        <p14:creationId xmlns:p14="http://schemas.microsoft.com/office/powerpoint/2010/main" val="3502156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71550" y="1277006"/>
            <a:ext cx="7200900" cy="4666594"/>
          </a:xfrm>
        </p:spPr>
        <p:txBody>
          <a:bodyPr>
            <a:normAutofit/>
          </a:bodyPr>
          <a:lstStyle/>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長音記号の使用が非規範的</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spcBef>
                <a:spcPts val="0"/>
              </a:spcBef>
              <a:spcAft>
                <a:spcPts val="1200"/>
              </a:spcAft>
              <a:buNone/>
            </a:pPr>
            <a:endParaRPr lang="ja-JP" altLang="en-US" sz="2400"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252000" indent="-252000">
              <a:lnSpc>
                <a:spcPct val="150000"/>
              </a:lnSpc>
              <a:spcBef>
                <a:spcPts val="0"/>
              </a:spcBef>
              <a:spcAft>
                <a:spcPts val="1200"/>
              </a:spcAft>
              <a:buFont typeface="Wingdings" panose="05000000000000000000" pitchFamily="2" charset="2"/>
              <a:buChar char="l"/>
            </a:pPr>
            <a:endParaRPr lang="en-US" altLang="ja-JP" sz="2400"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日本語の規範的表記法：長音記号は基本的に外来語を表記する場合にのみ用いる</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gn="r">
              <a:lnSpc>
                <a:spcPts val="2400"/>
              </a:lnSpc>
              <a:spcBef>
                <a:spcPts val="0"/>
              </a:spcBef>
              <a:spcAft>
                <a:spcPts val="1200"/>
              </a:spcAft>
              <a:buNone/>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zh-CN"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内閣告示第二号</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「外来語の表記」を参照）</a:t>
            </a:r>
          </a:p>
        </p:txBody>
      </p:sp>
      <p:sp>
        <p:nvSpPr>
          <p:cNvPr id="6" name="タイトル 1"/>
          <p:cNvSpPr txBox="1">
            <a:spLocks/>
          </p:cNvSpPr>
          <p:nvPr/>
        </p:nvSpPr>
        <p:spPr>
          <a:xfrm>
            <a:off x="971550" y="381000"/>
            <a:ext cx="7200900" cy="8171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lang="ja-JP" sz="2100" b="1" kern="1200" cap="all" baseline="0">
                <a:solidFill>
                  <a:schemeClr val="accent1"/>
                </a:solidFill>
                <a:effectLst>
                  <a:outerShdw blurRad="38100" dist="25400" dir="18900000" algn="bl" rotWithShape="0">
                    <a:schemeClr val="bg1">
                      <a:alpha val="80000"/>
                    </a:schemeClr>
                  </a:outerShdw>
                </a:effectLst>
                <a:latin typeface="+mj-lt"/>
                <a:ea typeface="Meiryo UI" panose="020B0604030504040204" pitchFamily="50" charset="-128"/>
                <a:cs typeface="+mj-cs"/>
              </a:defRPr>
            </a:lvl1pPr>
          </a:lstStyle>
          <a:p>
            <a:r>
              <a:rPr lang="ja-JP" altLang="en-US" sz="4000" b="0" cap="none"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規範的表記とのギャップ</a:t>
            </a:r>
            <a:endParaRPr altLang="en-US" sz="4000" b="0" cap="none"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fld id="{E31375A4-56A4-47D6-9801-1991572033F7}" type="slidenum">
              <a:rPr lang="en-US" altLang="ja-JP" smtClean="0">
                <a:solidFill>
                  <a:prstClr val="black"/>
                </a:solidFill>
              </a:rPr>
              <a:pPr/>
              <a:t>47</a:t>
            </a:fld>
            <a:endParaRPr altLang="en-US" dirty="0">
              <a:solidFill>
                <a:prstClr val="black"/>
              </a:solidFill>
            </a:endParaRPr>
          </a:p>
        </p:txBody>
      </p:sp>
      <p:sp>
        <p:nvSpPr>
          <p:cNvPr id="7" name="テキスト ボックス 6">
            <a:extLst>
              <a:ext uri="{FF2B5EF4-FFF2-40B4-BE49-F238E27FC236}">
                <a16:creationId xmlns:a16="http://schemas.microsoft.com/office/drawing/2014/main" id="{1603E0E8-F866-45F6-AD90-2D9C987E81AA}"/>
              </a:ext>
            </a:extLst>
          </p:cNvPr>
          <p:cNvSpPr txBox="1"/>
          <p:nvPr/>
        </p:nvSpPr>
        <p:spPr>
          <a:xfrm>
            <a:off x="1313381" y="2186144"/>
            <a:ext cx="3837215" cy="461665"/>
          </a:xfrm>
          <a:prstGeom prst="rect">
            <a:avLst/>
          </a:prstGeom>
          <a:noFill/>
        </p:spPr>
        <p:txBody>
          <a:bodyPr wrap="square" rtlCol="0">
            <a:spAutoFit/>
          </a:bodyPr>
          <a:lstStyle/>
          <a:p>
            <a:r>
              <a:rPr kumimoji="1" lang="en-US" altLang="ja-JP" sz="2400" dirty="0">
                <a:ln w="0"/>
                <a:solidFill>
                  <a:schemeClr val="tx1">
                    <a:lumMod val="85000"/>
                    <a:lumOff val="15000"/>
                  </a:schemeClr>
                </a:solidFill>
                <a:effectLst>
                  <a:outerShdw blurRad="38100" dist="19050" dir="2700000" algn="tl">
                    <a:srgbClr val="000000">
                      <a:alpha val="40000"/>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400" dirty="0">
                <a:ln w="0"/>
                <a:solidFill>
                  <a:schemeClr val="tx1">
                    <a:lumMod val="85000"/>
                    <a:lumOff val="15000"/>
                  </a:schemeClr>
                </a:solidFill>
                <a:effectLst>
                  <a:outerShdw blurRad="38100" dist="19050" dir="2700000" algn="tl">
                    <a:srgbClr val="000000">
                      <a:alpha val="40000"/>
                    </a:srgbClr>
                  </a:outerShdw>
                </a:effectLst>
                <a:latin typeface="メイリオ" panose="020B0604030504040204" pitchFamily="50" charset="-128"/>
                <a:ea typeface="メイリオ" panose="020B0604030504040204" pitchFamily="50" charset="-128"/>
                <a:cs typeface="メイリオ" panose="020B0604030504040204" pitchFamily="50" charset="-128"/>
              </a:rPr>
              <a:t>規範的表記：母音</a:t>
            </a:r>
            <a:r>
              <a:rPr kumimoji="1" lang="en-US" altLang="ja-JP" sz="2400" dirty="0">
                <a:ln w="0"/>
                <a:solidFill>
                  <a:schemeClr val="tx1">
                    <a:lumMod val="85000"/>
                    <a:lumOff val="15000"/>
                  </a:schemeClr>
                </a:solidFill>
                <a:effectLst>
                  <a:outerShdw blurRad="38100" dist="19050" dir="2700000" algn="tl">
                    <a:srgbClr val="000000">
                      <a:alpha val="40000"/>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dirty="0">
              <a:solidFill>
                <a:schemeClr val="tx1">
                  <a:lumMod val="85000"/>
                  <a:lumOff val="15000"/>
                </a:schemeClr>
              </a:solidFill>
              <a:effectLst>
                <a:outerShdw blurRad="38100" dist="19050" dir="2700000" algn="tl">
                  <a:srgbClr val="000000">
                    <a:alpha val="40000"/>
                  </a:srgbClr>
                </a:outerShdw>
              </a:effectLst>
            </a:endParaRPr>
          </a:p>
        </p:txBody>
      </p:sp>
      <p:sp>
        <p:nvSpPr>
          <p:cNvPr id="8" name="テキスト ボックス 7">
            <a:extLst>
              <a:ext uri="{FF2B5EF4-FFF2-40B4-BE49-F238E27FC236}">
                <a16:creationId xmlns:a16="http://schemas.microsoft.com/office/drawing/2014/main" id="{A1520C26-AB57-4E7A-BAA4-92BC1159524E}"/>
              </a:ext>
            </a:extLst>
          </p:cNvPr>
          <p:cNvSpPr txBox="1"/>
          <p:nvPr/>
        </p:nvSpPr>
        <p:spPr>
          <a:xfrm>
            <a:off x="4346408" y="2186143"/>
            <a:ext cx="4582893" cy="461665"/>
          </a:xfrm>
          <a:prstGeom prst="rect">
            <a:avLst/>
          </a:prstGeom>
          <a:noFill/>
        </p:spPr>
        <p:txBody>
          <a:bodyPr wrap="square" rtlCol="0">
            <a:spAutoFit/>
          </a:bodyPr>
          <a:lstStyle/>
          <a:p>
            <a:r>
              <a:rPr kumimoji="1" lang="ja-JP" altLang="en-US" sz="2400" dirty="0">
                <a:ln w="0"/>
                <a:solidFill>
                  <a:schemeClr val="tx1">
                    <a:lumMod val="85000"/>
                    <a:lumOff val="15000"/>
                  </a:schemeClr>
                </a:solidFill>
                <a:effectLst>
                  <a:outerShdw blurRad="38100" dist="19050" dir="2700000" algn="tl">
                    <a:srgbClr val="000000">
                      <a:alpha val="40000"/>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2400" dirty="0">
                <a:ln w="0"/>
                <a:solidFill>
                  <a:schemeClr val="tx1">
                    <a:lumMod val="85000"/>
                    <a:lumOff val="15000"/>
                  </a:schemeClr>
                </a:solidFill>
                <a:effectLst>
                  <a:outerShdw blurRad="38100" dist="19050" dir="2700000" algn="tl">
                    <a:srgbClr val="000000">
                      <a:alpha val="40000"/>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400" dirty="0">
                <a:ln w="0"/>
                <a:solidFill>
                  <a:schemeClr val="tx1">
                    <a:lumMod val="85000"/>
                    <a:lumOff val="15000"/>
                  </a:schemeClr>
                </a:solidFill>
                <a:effectLst>
                  <a:outerShdw blurRad="38100" dist="19050" dir="2700000" algn="tl">
                    <a:srgbClr val="000000">
                      <a:alpha val="40000"/>
                    </a:srgbClr>
                  </a:outerShdw>
                </a:effectLst>
                <a:latin typeface="メイリオ" panose="020B0604030504040204" pitchFamily="50" charset="-128"/>
                <a:ea typeface="メイリオ" panose="020B0604030504040204" pitchFamily="50" charset="-128"/>
                <a:cs typeface="メイリオ" panose="020B0604030504040204" pitchFamily="50" charset="-128"/>
              </a:rPr>
              <a:t>逸脱的表記：長音記号</a:t>
            </a:r>
            <a:r>
              <a:rPr kumimoji="1" lang="en-US" altLang="ja-JP" sz="2400" dirty="0">
                <a:ln w="0"/>
                <a:solidFill>
                  <a:schemeClr val="tx1">
                    <a:lumMod val="85000"/>
                    <a:lumOff val="15000"/>
                  </a:schemeClr>
                </a:solidFill>
                <a:effectLst>
                  <a:outerShdw blurRad="38100" dist="19050" dir="2700000" algn="tl">
                    <a:srgbClr val="000000">
                      <a:alpha val="40000"/>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dirty="0">
              <a:solidFill>
                <a:schemeClr val="tx1">
                  <a:lumMod val="85000"/>
                  <a:lumOff val="15000"/>
                </a:schemeClr>
              </a:solidFill>
              <a:effectLst>
                <a:outerShdw blurRad="38100" dist="19050" dir="2700000" algn="tl">
                  <a:srgbClr val="000000">
                    <a:alpha val="40000"/>
                  </a:srgbClr>
                </a:outerShdw>
              </a:effectLst>
            </a:endParaRPr>
          </a:p>
        </p:txBody>
      </p:sp>
    </p:spTree>
    <p:extLst>
      <p:ext uri="{BB962C8B-B14F-4D97-AF65-F5344CB8AC3E}">
        <p14:creationId xmlns:p14="http://schemas.microsoft.com/office/powerpoint/2010/main" val="15416438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5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25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71550" y="1277006"/>
            <a:ext cx="7200900" cy="4666594"/>
          </a:xfrm>
        </p:spPr>
        <p:txBody>
          <a:bodyPr>
            <a:normAutofit/>
          </a:bodyPr>
          <a:lstStyle/>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この２人のキャラは、成績優秀・品行方正、いわゆる</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真面目</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キャラである</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252000" indent="-252000">
              <a:lnSpc>
                <a:spcPct val="150000"/>
              </a:lnSpc>
              <a:spcBef>
                <a:spcPts val="0"/>
              </a:spcBef>
              <a:spcAft>
                <a:spcPts val="1200"/>
              </a:spcAft>
              <a:buFont typeface="Wingdings" panose="05000000000000000000" pitchFamily="2" charset="2"/>
              <a:buChar char="l"/>
            </a:pP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真面目</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であれば規範を守るのが通常であり、事実、他のシーンでは規範的表記である</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しかし、ここでは逸脱の表記になっている</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a:lnSpc>
                <a:spcPct val="150000"/>
              </a:lnSpc>
              <a:spcBef>
                <a:spcPts val="0"/>
              </a:spcBef>
              <a:spcAft>
                <a:spcPts val="1200"/>
              </a:spcAft>
              <a:buNone/>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⇒精神的な弛緩状態（気持ちの緩み・打ち解けた様子）を描写している、と捉えられる</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タイトル 1"/>
          <p:cNvSpPr txBox="1">
            <a:spLocks/>
          </p:cNvSpPr>
          <p:nvPr/>
        </p:nvSpPr>
        <p:spPr>
          <a:xfrm>
            <a:off x="971550" y="381000"/>
            <a:ext cx="7200900" cy="8171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lang="ja-JP" sz="2100" b="1" kern="1200" cap="all" baseline="0">
                <a:solidFill>
                  <a:schemeClr val="accent1"/>
                </a:solidFill>
                <a:effectLst>
                  <a:outerShdw blurRad="38100" dist="25400" dir="18900000" algn="bl" rotWithShape="0">
                    <a:schemeClr val="bg1">
                      <a:alpha val="80000"/>
                    </a:schemeClr>
                  </a:outerShdw>
                </a:effectLst>
                <a:latin typeface="+mj-lt"/>
                <a:ea typeface="Meiryo UI" panose="020B0604030504040204" pitchFamily="50" charset="-128"/>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baseline="0" noProof="0" dirty="0">
                <a:ln w="0"/>
                <a:solidFill>
                  <a:prstClr val="black">
                    <a:lumMod val="75000"/>
                    <a:lumOff val="25000"/>
                  </a:prstClr>
                </a:solidFill>
                <a:effectLst>
                  <a:outerShdw blurRad="38100" dist="19050" dir="2700000" algn="tl" rotWithShape="0">
                    <a:prstClr val="black">
                      <a:alpha val="40000"/>
                    </a:prst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1" lang="en-US" altLang="ja-JP" sz="750" b="0" i="0" u="none" strike="noStrike" kern="1200" cap="none" spc="0" normalizeH="0" baseline="0" noProof="0" smtClean="0">
                <a:ln>
                  <a:noFill/>
                </a:ln>
                <a:solidFill>
                  <a:prstClr val="black"/>
                </a:solidFill>
                <a:effectLst/>
                <a:uLnTx/>
                <a:uFillTx/>
                <a:latin typeface="Cambria"/>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1" lang="ja-JP" altLang="en-US" sz="750" b="0" i="0" u="none" strike="noStrike" kern="1200" cap="none" spc="0" normalizeH="0" baseline="0" noProof="0" dirty="0">
              <a:ln>
                <a:noFill/>
              </a:ln>
              <a:solidFill>
                <a:prstClr val="black"/>
              </a:solidFill>
              <a:effectLst/>
              <a:uLnTx/>
              <a:uFillTx/>
              <a:latin typeface="Cambria"/>
              <a:ea typeface="Meiryo UI" panose="020B0604030504040204" pitchFamily="50" charset="-128"/>
              <a:cs typeface="+mn-cs"/>
            </a:endParaRPr>
          </a:p>
        </p:txBody>
      </p:sp>
    </p:spTree>
    <p:extLst>
      <p:ext uri="{BB962C8B-B14F-4D97-AF65-F5344CB8AC3E}">
        <p14:creationId xmlns:p14="http://schemas.microsoft.com/office/powerpoint/2010/main" val="4126228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5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5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25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71550" y="1277006"/>
            <a:ext cx="7200900" cy="4666594"/>
          </a:xfrm>
        </p:spPr>
        <p:txBody>
          <a:bodyPr>
            <a:normAutofit/>
          </a:bodyPr>
          <a:lstStyle/>
          <a:p>
            <a:pPr marL="252000" indent="-252000">
              <a:lnSpc>
                <a:spcPct val="150000"/>
              </a:lnSpc>
              <a:spcBef>
                <a:spcPts val="0"/>
              </a:spcBef>
              <a:spcAft>
                <a:spcPts val="1200"/>
              </a:spcAft>
              <a:buFont typeface="Wingdings" panose="05000000000000000000" pitchFamily="2" charset="2"/>
              <a:buChar char="l"/>
            </a:pP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規範的表記</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という典型からの逸脱</a:t>
            </a: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長音記号使用という逸脱は、「緊張状態の解除」つまり相手に気を許した状態を効果的に表現している</a:t>
            </a: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萌え要素に繋がるか？</a:t>
            </a:r>
          </a:p>
        </p:txBody>
      </p:sp>
      <p:sp>
        <p:nvSpPr>
          <p:cNvPr id="6" name="タイトル 1"/>
          <p:cNvSpPr txBox="1">
            <a:spLocks/>
          </p:cNvSpPr>
          <p:nvPr/>
        </p:nvSpPr>
        <p:spPr>
          <a:xfrm>
            <a:off x="971550" y="381000"/>
            <a:ext cx="7200900" cy="8171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lang="ja-JP" sz="2100" b="1" kern="1200" cap="all" baseline="0">
                <a:solidFill>
                  <a:schemeClr val="accent1"/>
                </a:solidFill>
                <a:effectLst>
                  <a:outerShdw blurRad="38100" dist="25400" dir="18900000" algn="bl" rotWithShape="0">
                    <a:schemeClr val="bg1">
                      <a:alpha val="80000"/>
                    </a:schemeClr>
                  </a:outerShdw>
                </a:effectLst>
                <a:latin typeface="+mj-lt"/>
                <a:ea typeface="Meiryo UI" panose="020B0604030504040204" pitchFamily="50" charset="-128"/>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noProof="0" dirty="0">
                <a:ln w="0"/>
                <a:solidFill>
                  <a:schemeClr val="tx1">
                    <a:lumMod val="85000"/>
                    <a:lumOff val="15000"/>
                  </a:schemeClr>
                </a:solidFill>
                <a:effectLst>
                  <a:outerShdw blurRad="38100" dist="19050" dir="2700000" algn="tl" rotWithShape="0">
                    <a:prstClr val="black">
                      <a:alpha val="40000"/>
                    </a:prst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逸脱</a:t>
            </a:r>
            <a:r>
              <a:rPr kumimoji="1" lang="en-US" altLang="ja-JP" sz="4000" b="0" i="0" u="none" strike="noStrike" kern="1200" cap="none" spc="0" normalizeH="0" noProof="0" dirty="0">
                <a:ln w="0"/>
                <a:solidFill>
                  <a:schemeClr val="tx1">
                    <a:lumMod val="85000"/>
                    <a:lumOff val="15000"/>
                  </a:schemeClr>
                </a:solidFill>
                <a:effectLst>
                  <a:outerShdw blurRad="38100" dist="19050" dir="2700000" algn="tl" rotWithShape="0">
                    <a:prstClr val="black">
                      <a:alpha val="40000"/>
                    </a:prst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Ⅴ</a:t>
            </a:r>
            <a:r>
              <a:rPr kumimoji="1" lang="ja-JP" altLang="en-US" sz="4000" b="0" i="0" u="none" strike="noStrike" kern="1200" cap="none" spc="0" normalizeH="0" noProof="0" dirty="0">
                <a:ln w="0"/>
                <a:solidFill>
                  <a:schemeClr val="tx1">
                    <a:lumMod val="85000"/>
                    <a:lumOff val="15000"/>
                  </a:schemeClr>
                </a:solidFill>
                <a:effectLst>
                  <a:outerShdw blurRad="38100" dist="19050" dir="2700000" algn="tl" rotWithShape="0">
                    <a:prstClr val="black">
                      <a:alpha val="40000"/>
                    </a:prst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　まとめ</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1" lang="en-US" altLang="ja-JP" sz="750" b="0" i="0" u="none" strike="noStrike" kern="1200" cap="none" spc="0" normalizeH="0" baseline="0" noProof="0" smtClean="0">
                <a:ln>
                  <a:noFill/>
                </a:ln>
                <a:solidFill>
                  <a:prstClr val="black"/>
                </a:solidFill>
                <a:effectLst/>
                <a:uLnTx/>
                <a:uFillTx/>
                <a:latin typeface="Cambria"/>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1" lang="ja-JP" altLang="en-US" sz="750" b="0" i="0" u="none" strike="noStrike" kern="1200" cap="none" spc="0" normalizeH="0" baseline="0" noProof="0" dirty="0">
              <a:ln>
                <a:noFill/>
              </a:ln>
              <a:solidFill>
                <a:prstClr val="black"/>
              </a:solidFill>
              <a:effectLst/>
              <a:uLnTx/>
              <a:uFillTx/>
              <a:latin typeface="Cambria"/>
              <a:ea typeface="Meiryo UI" panose="020B0604030504040204" pitchFamily="50" charset="-128"/>
              <a:cs typeface="+mn-cs"/>
            </a:endParaRPr>
          </a:p>
        </p:txBody>
      </p:sp>
    </p:spTree>
    <p:extLst>
      <p:ext uri="{BB962C8B-B14F-4D97-AF65-F5344CB8AC3E}">
        <p14:creationId xmlns:p14="http://schemas.microsoft.com/office/powerpoint/2010/main" val="2336570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71550" y="1277006"/>
            <a:ext cx="7200900" cy="4666594"/>
          </a:xfrm>
        </p:spPr>
        <p:txBody>
          <a:bodyPr>
            <a:normAutofit/>
          </a:bodyPr>
          <a:lstStyle/>
          <a:p>
            <a:pPr marL="252000" indent="-252000">
              <a:lnSpc>
                <a:spcPct val="150000"/>
              </a:lnSpc>
              <a:spcBef>
                <a:spcPts val="0"/>
              </a:spcBef>
              <a:spcAft>
                <a:spcPts val="1200"/>
              </a:spcAft>
              <a:buFont typeface="Wingdings" panose="05000000000000000000" pitchFamily="2" charset="2"/>
              <a:buChar char="l"/>
            </a:pP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結びつきの普遍性・共有性</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定型化した、決まり切った結びつき</a:t>
            </a:r>
          </a:p>
          <a:p>
            <a:pPr marL="0" indent="0">
              <a:lnSpc>
                <a:spcPct val="150000"/>
              </a:lnSpc>
              <a:spcBef>
                <a:spcPts val="0"/>
              </a:spcBef>
              <a:spcAft>
                <a:spcPts val="1200"/>
              </a:spcAft>
              <a:buNone/>
            </a:pPr>
            <a:endParaRPr lang="en-US" altLang="ja-JP" sz="2400"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spcBef>
                <a:spcPts val="0"/>
              </a:spcBef>
              <a:spcAft>
                <a:spcPts val="1200"/>
              </a:spcAft>
              <a:buNone/>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「～じゃ」をお嬢様ことばと理解したり、「～ですわ」を侍ことばと理解することはない</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タイトル 1"/>
          <p:cNvSpPr txBox="1">
            <a:spLocks/>
          </p:cNvSpPr>
          <p:nvPr/>
        </p:nvSpPr>
        <p:spPr>
          <a:xfrm>
            <a:off x="971550" y="381000"/>
            <a:ext cx="7200900" cy="8171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lang="ja-JP" sz="2100" b="1" kern="1200" cap="all" baseline="0">
                <a:solidFill>
                  <a:schemeClr val="accent1"/>
                </a:solidFill>
                <a:effectLst>
                  <a:outerShdw blurRad="38100" dist="25400" dir="18900000" algn="bl" rotWithShape="0">
                    <a:schemeClr val="bg1">
                      <a:alpha val="80000"/>
                    </a:schemeClr>
                  </a:outerShdw>
                </a:effectLst>
                <a:latin typeface="+mj-lt"/>
                <a:ea typeface="Meiryo UI" panose="020B0604030504040204" pitchFamily="50" charset="-128"/>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noProof="0" dirty="0">
                <a:ln w="0"/>
                <a:solidFill>
                  <a:schemeClr val="tx1">
                    <a:lumMod val="85000"/>
                    <a:lumOff val="15000"/>
                  </a:schemeClr>
                </a:solidFill>
                <a:effectLst>
                  <a:outerShdw blurRad="38100" dist="19050" dir="2700000" algn="tl" rotWithShape="0">
                    <a:prstClr val="black">
                      <a:alpha val="40000"/>
                    </a:prst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役割語の基本スタンス</a:t>
            </a:r>
          </a:p>
        </p:txBody>
      </p:sp>
      <p:sp>
        <p:nvSpPr>
          <p:cNvPr id="2" name="スライド番号プレースホルダー 1"/>
          <p:cNvSpPr>
            <a:spLocks noGrp="1"/>
          </p:cNvSpPr>
          <p:nvPr>
            <p:ph type="sldNum" sz="quarter" idx="12"/>
          </p:nvPr>
        </p:nvSpPr>
        <p:spPr/>
        <p:txBody>
          <a:bodyPr/>
          <a:lstStyle/>
          <a:p>
            <a:fld id="{E31375A4-56A4-47D6-9801-1991572033F7}" type="slidenum">
              <a:rPr lang="en-US" altLang="ja-JP" smtClean="0"/>
              <a:t>5</a:t>
            </a:fld>
            <a:endParaRPr kumimoji="1" lang="ja-JP" altLang="en-US" dirty="0"/>
          </a:p>
        </p:txBody>
      </p:sp>
    </p:spTree>
    <p:extLst>
      <p:ext uri="{BB962C8B-B14F-4D97-AF65-F5344CB8AC3E}">
        <p14:creationId xmlns:p14="http://schemas.microsoft.com/office/powerpoint/2010/main" val="1042137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5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25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800100" y="2606041"/>
            <a:ext cx="7543800" cy="2367612"/>
          </a:xfrm>
        </p:spPr>
        <p:txBody>
          <a:bodyPr>
            <a:normAutofit/>
          </a:bodyPr>
          <a:lstStyle/>
          <a:p>
            <a:r>
              <a:rPr lang="ja-JP" altLang="en-US" sz="40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全てがギャップ萌えか？</a:t>
            </a:r>
            <a:endParaRPr lang="ja-JP" altLang="en-US" sz="4000" b="0" cap="none" dirty="0">
              <a:ln w="0"/>
              <a:solidFill>
                <a:schemeClr val="tx1">
                  <a:lumMod val="85000"/>
                  <a:lumOff val="15000"/>
                </a:schemeClr>
              </a:solidFill>
              <a:effectLst>
                <a:outerShdw blurRad="38100" dist="19050" dir="2700000" algn="tl" rotWithShape="0">
                  <a:schemeClr val="dk1">
                    <a:alpha val="40000"/>
                  </a:schemeClr>
                </a:outerShdw>
              </a:effectLst>
            </a:endParaRPr>
          </a:p>
        </p:txBody>
      </p:sp>
      <p:sp>
        <p:nvSpPr>
          <p:cNvPr id="3" name="サブタイトル 2"/>
          <p:cNvSpPr>
            <a:spLocks noGrp="1"/>
          </p:cNvSpPr>
          <p:nvPr>
            <p:ph type="subTitle" idx="1"/>
          </p:nvPr>
        </p:nvSpPr>
        <p:spPr/>
        <p:txBody>
          <a:bodyPr anchor="ctr">
            <a:noAutofit/>
          </a:bodyPr>
          <a:lstStyle/>
          <a:p>
            <a:r>
              <a:rPr lang="en-US" altLang="ja-JP" sz="2800" b="0" cap="none" dirty="0">
                <a:ln w="0"/>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b="0" cap="none" dirty="0">
                <a:ln w="0"/>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その他の言語的逸脱キャラ</a:t>
            </a:r>
            <a:r>
              <a:rPr lang="en-US" altLang="ja-JP" sz="2800" b="0" cap="none" dirty="0">
                <a:ln w="0"/>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800" b="0" cap="none" dirty="0">
              <a:ln w="0"/>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731122672"/>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1550" y="381000"/>
            <a:ext cx="7200900" cy="612228"/>
          </a:xfrm>
        </p:spPr>
        <p:txBody>
          <a:bodyPr anchor="ctr">
            <a:normAutofit/>
          </a:bodyPr>
          <a:lstStyle/>
          <a:p>
            <a:r>
              <a:rPr kumimoji="1" lang="ja-JP" altLang="en-US" sz="32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オカマキャラ</a:t>
            </a:r>
          </a:p>
        </p:txBody>
      </p:sp>
      <p:sp>
        <p:nvSpPr>
          <p:cNvPr id="3" name="テキスト プレースホルダー 2"/>
          <p:cNvSpPr>
            <a:spLocks noGrp="1"/>
          </p:cNvSpPr>
          <p:nvPr>
            <p:ph type="body" idx="1"/>
          </p:nvPr>
        </p:nvSpPr>
        <p:spPr>
          <a:xfrm>
            <a:off x="3745282" y="1254488"/>
            <a:ext cx="5138586" cy="3259336"/>
          </a:xfrm>
        </p:spPr>
        <p:txBody>
          <a:bodyPr anchor="t">
            <a:normAutofit/>
          </a:bodyPr>
          <a:lstStyle/>
          <a:p>
            <a:pPr>
              <a:lnSpc>
                <a:spcPct val="100000"/>
              </a:lnSpc>
              <a:spcAft>
                <a:spcPts val="1200"/>
              </a:spcAft>
            </a:pPr>
            <a:endParaRPr kumimoji="1" lang="en-US" altLang="ja-JP" sz="2400" b="0" cap="none"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00000"/>
              </a:lnSpc>
              <a:spcAft>
                <a:spcPts val="600"/>
              </a:spcAft>
            </a:pPr>
            <a:r>
              <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ブルー将軍</a:t>
            </a:r>
            <a:endParaRPr kumimoji="1"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00000"/>
              </a:lnSpc>
              <a:spcAft>
                <a:spcPts val="1200"/>
              </a:spcAft>
            </a:pPr>
            <a:r>
              <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「おもったとおり　あの島が敵の基地</a:t>
            </a:r>
            <a:r>
              <a:rPr kumimoji="1" lang="ja-JP" altLang="en-US" sz="2400" b="0" u="heavy" cap="none" dirty="0">
                <a:ln w="0"/>
                <a:solidFill>
                  <a:schemeClr val="tx1">
                    <a:lumMod val="85000"/>
                    <a:lumOff val="15000"/>
                  </a:schemeClr>
                </a:solidFill>
                <a:effectLst>
                  <a:outerShdw blurRad="38100" dist="19050" dir="2700000" algn="tl" rotWithShape="0">
                    <a:schemeClr val="dk1">
                      <a:alpha val="40000"/>
                    </a:schemeClr>
                  </a:outerShdw>
                </a:effectLst>
                <a:uFill>
                  <a:solidFill>
                    <a:srgbClr val="FF0000"/>
                  </a:solidFill>
                </a:uFill>
                <a:latin typeface="メイリオ" panose="020B0604030504040204" pitchFamily="50" charset="-128"/>
                <a:ea typeface="メイリオ" panose="020B0604030504040204" pitchFamily="50" charset="-128"/>
                <a:cs typeface="メイリオ" panose="020B0604030504040204" pitchFamily="50" charset="-128"/>
              </a:rPr>
              <a:t>ね</a:t>
            </a:r>
            <a:r>
              <a:rPr kumimoji="1"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2400" b="0" u="heavy" cap="none" dirty="0">
                <a:ln w="0"/>
                <a:solidFill>
                  <a:schemeClr val="tx1">
                    <a:lumMod val="85000"/>
                    <a:lumOff val="15000"/>
                  </a:schemeClr>
                </a:solidFill>
                <a:effectLst>
                  <a:outerShdw blurRad="38100" dist="19050" dir="2700000" algn="tl" rotWithShape="0">
                    <a:schemeClr val="dk1">
                      <a:alpha val="40000"/>
                    </a:schemeClr>
                  </a:outerShdw>
                </a:effectLst>
                <a:uFill>
                  <a:solidFill>
                    <a:srgbClr val="FF0000"/>
                  </a:solidFill>
                </a:uFill>
                <a:latin typeface="メイリオ" panose="020B0604030504040204" pitchFamily="50" charset="-128"/>
                <a:ea typeface="メイリオ" panose="020B0604030504040204" pitchFamily="50" charset="-128"/>
                <a:cs typeface="メイリオ" panose="020B0604030504040204" pitchFamily="50" charset="-128"/>
              </a:rPr>
              <a:t>ほほほ</a:t>
            </a:r>
            <a:r>
              <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　わたしが　全滅させてあげる</a:t>
            </a:r>
            <a:r>
              <a:rPr kumimoji="1" lang="ja-JP" altLang="en-US" sz="2400" b="0" u="heavy" cap="none" dirty="0">
                <a:ln w="0"/>
                <a:solidFill>
                  <a:schemeClr val="tx1">
                    <a:lumMod val="85000"/>
                    <a:lumOff val="15000"/>
                  </a:schemeClr>
                </a:solidFill>
                <a:effectLst>
                  <a:outerShdw blurRad="38100" dist="19050" dir="2700000" algn="tl" rotWithShape="0">
                    <a:schemeClr val="dk1">
                      <a:alpha val="40000"/>
                    </a:schemeClr>
                  </a:outerShdw>
                </a:effectLst>
                <a:uFill>
                  <a:solidFill>
                    <a:srgbClr val="FF0000"/>
                  </a:solidFill>
                </a:uFill>
                <a:latin typeface="メイリオ" panose="020B0604030504040204" pitchFamily="50" charset="-128"/>
                <a:ea typeface="メイリオ" panose="020B0604030504040204" pitchFamily="50" charset="-128"/>
                <a:cs typeface="メイリオ" panose="020B0604030504040204" pitchFamily="50" charset="-128"/>
              </a:rPr>
              <a:t>わ</a:t>
            </a:r>
            <a:r>
              <a:rPr kumimoji="1" lang="ja-JP" altLang="en-US"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24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 name="コンテンツ プレースホルダー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71550" y="1254488"/>
            <a:ext cx="2185512" cy="4087033"/>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sp>
        <p:nvSpPr>
          <p:cNvPr id="7" name="テキスト プレースホルダー 2"/>
          <p:cNvSpPr>
            <a:spLocks noGrp="1"/>
          </p:cNvSpPr>
          <p:nvPr>
            <p:ph type="body" idx="1"/>
          </p:nvPr>
        </p:nvSpPr>
        <p:spPr>
          <a:xfrm>
            <a:off x="285750" y="5602782"/>
            <a:ext cx="8598118" cy="641350"/>
          </a:xfrm>
        </p:spPr>
        <p:txBody>
          <a:bodyPr>
            <a:normAutofit fontScale="92500"/>
          </a:bodyPr>
          <a:lstStyle/>
          <a:p>
            <a:pPr>
              <a:lnSpc>
                <a:spcPts val="2200"/>
              </a:lnSpc>
            </a:pPr>
            <a:r>
              <a:rPr lang="ja-JP" altLang="en-US"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（鳥山明</a:t>
            </a:r>
            <a:r>
              <a:rPr kumimoji="1" lang="en-US" altLang="ja-JP"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ドラゴンボール完全版</a:t>
            </a:r>
            <a:r>
              <a:rPr kumimoji="1" lang="en-US" altLang="ja-JP"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第</a:t>
            </a:r>
            <a:r>
              <a:rPr kumimoji="1" lang="en-US" altLang="ja-JP"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巻、集英社、</a:t>
            </a:r>
            <a:r>
              <a:rPr kumimoji="1" lang="en-US" altLang="ja-JP"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2003</a:t>
            </a:r>
            <a:r>
              <a:rPr kumimoji="1" lang="ja-JP" altLang="en-US"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月、</a:t>
            </a:r>
            <a:r>
              <a:rPr kumimoji="1" lang="en-US" altLang="ja-JP"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p</a:t>
            </a:r>
            <a:r>
              <a:rPr lang="en-US" altLang="ja-JP"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.179</a:t>
            </a:r>
            <a:r>
              <a:rPr lang="ja-JP" altLang="en-US"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2000" b="0" cap="none" dirty="0">
              <a:ln w="0"/>
              <a:solidFill>
                <a:schemeClr val="accent1"/>
              </a:solidFill>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1" lang="en-US" altLang="ja-JP" sz="750" b="0" i="0" u="none" strike="noStrike" kern="1200" cap="none" spc="0" normalizeH="0" baseline="0" noProof="0" smtClean="0">
                <a:ln>
                  <a:noFill/>
                </a:ln>
                <a:solidFill>
                  <a:prstClr val="black"/>
                </a:solidFill>
                <a:effectLst/>
                <a:uLnTx/>
                <a:uFillTx/>
                <a:latin typeface="Cambria"/>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1" lang="ja-JP" altLang="en-US" sz="750" b="0" i="0" u="none" strike="noStrike" kern="1200" cap="none" spc="0" normalizeH="0" baseline="0" noProof="0" dirty="0">
              <a:ln>
                <a:noFill/>
              </a:ln>
              <a:solidFill>
                <a:prstClr val="black"/>
              </a:solidFill>
              <a:effectLst/>
              <a:uLnTx/>
              <a:uFillTx/>
              <a:latin typeface="Cambria"/>
              <a:ea typeface="Meiryo UI" panose="020B0604030504040204" pitchFamily="50" charset="-128"/>
              <a:cs typeface="+mn-cs"/>
            </a:endParaRPr>
          </a:p>
        </p:txBody>
      </p:sp>
    </p:spTree>
    <p:extLst>
      <p:ext uri="{BB962C8B-B14F-4D97-AF65-F5344CB8AC3E}">
        <p14:creationId xmlns:p14="http://schemas.microsoft.com/office/powerpoint/2010/main" val="1448576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71550" y="1277006"/>
            <a:ext cx="7200900" cy="4666594"/>
          </a:xfrm>
        </p:spPr>
        <p:txBody>
          <a:bodyPr>
            <a:normAutofit/>
          </a:bodyPr>
          <a:lstStyle/>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言語的逸脱という手法を用いれば、どんなキャラにも萌え要素を付加できるというわけではない</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むしろ萌え要素が表出するキャラのほうが少ない</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オカマキャラもそうであるし、外国人キャラ（アルヨ言葉など）も言語的逸脱の最たる例であろう</a:t>
            </a:r>
          </a:p>
        </p:txBody>
      </p:sp>
      <p:sp>
        <p:nvSpPr>
          <p:cNvPr id="6" name="タイトル 1"/>
          <p:cNvSpPr txBox="1">
            <a:spLocks/>
          </p:cNvSpPr>
          <p:nvPr/>
        </p:nvSpPr>
        <p:spPr>
          <a:xfrm>
            <a:off x="971550" y="381000"/>
            <a:ext cx="7200900" cy="8171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lang="ja-JP" sz="2100" b="1" kern="1200" cap="all" baseline="0">
                <a:solidFill>
                  <a:schemeClr val="accent1"/>
                </a:solidFill>
                <a:effectLst>
                  <a:outerShdw blurRad="38100" dist="25400" dir="18900000" algn="bl" rotWithShape="0">
                    <a:schemeClr val="bg1">
                      <a:alpha val="80000"/>
                    </a:schemeClr>
                  </a:outerShdw>
                </a:effectLst>
                <a:latin typeface="+mj-lt"/>
                <a:ea typeface="Meiryo UI" panose="020B0604030504040204" pitchFamily="50" charset="-128"/>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4000" b="0" cap="none"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逸脱と「萌え」は無関係？</a:t>
            </a:r>
            <a:endParaRPr kumimoji="1" lang="ja-JP" altLang="en-US" sz="4000" b="0" i="0" u="none" strike="noStrike" kern="1200" cap="none" spc="0" normalizeH="0" noProof="0" dirty="0">
              <a:ln w="0"/>
              <a:solidFill>
                <a:schemeClr val="tx1">
                  <a:lumMod val="85000"/>
                  <a:lumOff val="15000"/>
                </a:schemeClr>
              </a:solidFill>
              <a:effectLst>
                <a:outerShdw blurRad="38100" dist="19050" dir="2700000" algn="tl" rotWithShape="0">
                  <a:prstClr val="black">
                    <a:alpha val="40000"/>
                  </a:prst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1" lang="en-US" altLang="ja-JP" sz="750" b="0" i="0" u="none" strike="noStrike" kern="1200" cap="none" spc="0" normalizeH="0" baseline="0" noProof="0" smtClean="0">
                <a:ln>
                  <a:noFill/>
                </a:ln>
                <a:solidFill>
                  <a:prstClr val="black"/>
                </a:solidFill>
                <a:effectLst/>
                <a:uLnTx/>
                <a:uFillTx/>
                <a:latin typeface="Cambria"/>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1" lang="ja-JP" altLang="en-US" sz="750" b="0" i="0" u="none" strike="noStrike" kern="1200" cap="none" spc="0" normalizeH="0" baseline="0" noProof="0" dirty="0">
              <a:ln>
                <a:noFill/>
              </a:ln>
              <a:solidFill>
                <a:prstClr val="black"/>
              </a:solidFill>
              <a:effectLst/>
              <a:uLnTx/>
              <a:uFillTx/>
              <a:latin typeface="Cambria"/>
              <a:ea typeface="Meiryo UI" panose="020B0604030504040204" pitchFamily="50" charset="-128"/>
              <a:cs typeface="+mn-cs"/>
            </a:endParaRPr>
          </a:p>
        </p:txBody>
      </p:sp>
    </p:spTree>
    <p:extLst>
      <p:ext uri="{BB962C8B-B14F-4D97-AF65-F5344CB8AC3E}">
        <p14:creationId xmlns:p14="http://schemas.microsoft.com/office/powerpoint/2010/main" val="297225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5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800100" y="2606041"/>
            <a:ext cx="7543800" cy="2367612"/>
          </a:xfrm>
        </p:spPr>
        <p:txBody>
          <a:bodyPr>
            <a:normAutofit/>
          </a:bodyPr>
          <a:lstStyle/>
          <a:p>
            <a:r>
              <a:rPr lang="ja-JP" altLang="en-US" sz="40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言語的逸脱の目的</a:t>
            </a:r>
            <a:endParaRPr lang="ja-JP" altLang="en-US" sz="4000" b="0" cap="none" dirty="0">
              <a:ln w="0"/>
              <a:solidFill>
                <a:schemeClr val="tx1">
                  <a:lumMod val="85000"/>
                  <a:lumOff val="15000"/>
                </a:schemeClr>
              </a:solidFill>
              <a:effectLst>
                <a:outerShdw blurRad="38100" dist="19050" dir="2700000" algn="tl" rotWithShape="0">
                  <a:schemeClr val="dk1">
                    <a:alpha val="40000"/>
                  </a:schemeClr>
                </a:outerShdw>
              </a:effectLst>
            </a:endParaRPr>
          </a:p>
        </p:txBody>
      </p:sp>
      <p:sp>
        <p:nvSpPr>
          <p:cNvPr id="3" name="サブタイトル 2"/>
          <p:cNvSpPr>
            <a:spLocks noGrp="1"/>
          </p:cNvSpPr>
          <p:nvPr>
            <p:ph type="subTitle" idx="1"/>
          </p:nvPr>
        </p:nvSpPr>
        <p:spPr/>
        <p:txBody>
          <a:bodyPr anchor="ctr">
            <a:noAutofit/>
          </a:bodyPr>
          <a:lstStyle/>
          <a:p>
            <a:r>
              <a:rPr lang="en-US" altLang="ja-JP" sz="2800" b="0" cap="none" dirty="0">
                <a:ln w="0"/>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b="0" cap="none" dirty="0">
                <a:ln w="0"/>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ギャップは何を成立させるのか</a:t>
            </a:r>
            <a:r>
              <a:rPr lang="en-US" altLang="ja-JP" sz="2800" b="0" cap="none" dirty="0">
                <a:ln w="0"/>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800" b="0" cap="none" dirty="0">
              <a:ln w="0"/>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825790497"/>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71550" y="1277006"/>
            <a:ext cx="7200900" cy="4666594"/>
          </a:xfrm>
        </p:spPr>
        <p:txBody>
          <a:bodyPr>
            <a:normAutofit/>
          </a:bodyPr>
          <a:lstStyle/>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逸脱は、萌え要素を新たに付加するのではなく、もともと存在する萌え要素を強調している</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言語的逸脱によってゼロから萌えを生み出すわけではない</a:t>
            </a: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萌えというポテンシャルを備えたキャラクターの強調効果</a:t>
            </a:r>
          </a:p>
        </p:txBody>
      </p:sp>
      <p:sp>
        <p:nvSpPr>
          <p:cNvPr id="6" name="タイトル 1"/>
          <p:cNvSpPr txBox="1">
            <a:spLocks/>
          </p:cNvSpPr>
          <p:nvPr/>
        </p:nvSpPr>
        <p:spPr>
          <a:xfrm>
            <a:off x="971550" y="381000"/>
            <a:ext cx="7200900" cy="8171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lang="ja-JP" sz="2100" b="1" kern="1200" cap="all" baseline="0">
                <a:solidFill>
                  <a:schemeClr val="accent1"/>
                </a:solidFill>
                <a:effectLst>
                  <a:outerShdw blurRad="38100" dist="25400" dir="18900000" algn="bl" rotWithShape="0">
                    <a:schemeClr val="bg1">
                      <a:alpha val="80000"/>
                    </a:schemeClr>
                  </a:outerShdw>
                </a:effectLst>
                <a:latin typeface="+mj-lt"/>
                <a:ea typeface="Meiryo UI" panose="020B0604030504040204" pitchFamily="50" charset="-128"/>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noProof="0" dirty="0">
                <a:ln w="0"/>
                <a:solidFill>
                  <a:schemeClr val="tx1">
                    <a:lumMod val="85000"/>
                    <a:lumOff val="15000"/>
                  </a:schemeClr>
                </a:solidFill>
                <a:effectLst>
                  <a:outerShdw blurRad="38100" dist="19050" dir="2700000" algn="tl" rotWithShape="0">
                    <a:prstClr val="black">
                      <a:alpha val="40000"/>
                    </a:prst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「萌え」要素は前提条件</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1" lang="en-US" altLang="ja-JP" sz="750" b="0" i="0" u="none" strike="noStrike" kern="1200" cap="none" spc="0" normalizeH="0" baseline="0" noProof="0" smtClean="0">
                <a:ln>
                  <a:noFill/>
                </a:ln>
                <a:solidFill>
                  <a:prstClr val="black"/>
                </a:solidFill>
                <a:effectLst/>
                <a:uLnTx/>
                <a:uFillTx/>
                <a:latin typeface="Cambria"/>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1" lang="ja-JP" altLang="en-US" sz="750" b="0" i="0" u="none" strike="noStrike" kern="1200" cap="none" spc="0" normalizeH="0" baseline="0" noProof="0" dirty="0">
              <a:ln>
                <a:noFill/>
              </a:ln>
              <a:solidFill>
                <a:prstClr val="black"/>
              </a:solidFill>
              <a:effectLst/>
              <a:uLnTx/>
              <a:uFillTx/>
              <a:latin typeface="Cambria"/>
              <a:ea typeface="Meiryo UI" panose="020B0604030504040204" pitchFamily="50" charset="-128"/>
              <a:cs typeface="+mn-cs"/>
            </a:endParaRPr>
          </a:p>
        </p:txBody>
      </p:sp>
    </p:spTree>
    <p:extLst>
      <p:ext uri="{BB962C8B-B14F-4D97-AF65-F5344CB8AC3E}">
        <p14:creationId xmlns:p14="http://schemas.microsoft.com/office/powerpoint/2010/main" val="2657107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71550" y="1277006"/>
            <a:ext cx="7200900" cy="4666594"/>
          </a:xfrm>
        </p:spPr>
        <p:txBody>
          <a:bodyPr>
            <a:normAutofit/>
          </a:bodyPr>
          <a:lstStyle/>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萌えとは疑似恋愛的感情</a:t>
            </a: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したがって、フィクションの中で疑似恋愛的感情の対象として特に設定されやすい</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話者属性：女性</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話者属性：子供</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が主流を占める</a:t>
            </a:r>
          </a:p>
        </p:txBody>
      </p:sp>
      <p:sp>
        <p:nvSpPr>
          <p:cNvPr id="6" name="タイトル 1"/>
          <p:cNvSpPr txBox="1">
            <a:spLocks/>
          </p:cNvSpPr>
          <p:nvPr/>
        </p:nvSpPr>
        <p:spPr>
          <a:xfrm>
            <a:off x="971549" y="381000"/>
            <a:ext cx="7921929" cy="8171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lang="ja-JP" sz="2100" b="1" kern="1200" cap="all" baseline="0">
                <a:solidFill>
                  <a:schemeClr val="accent1"/>
                </a:solidFill>
                <a:effectLst>
                  <a:outerShdw blurRad="38100" dist="25400" dir="18900000" algn="bl" rotWithShape="0">
                    <a:schemeClr val="bg1">
                      <a:alpha val="80000"/>
                    </a:schemeClr>
                  </a:outerShdw>
                </a:effectLst>
                <a:latin typeface="+mj-lt"/>
                <a:ea typeface="Meiryo UI" panose="020B0604030504040204" pitchFamily="50" charset="-128"/>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noProof="0" dirty="0">
                <a:ln w="0"/>
                <a:solidFill>
                  <a:schemeClr val="tx1">
                    <a:lumMod val="85000"/>
                    <a:lumOff val="15000"/>
                  </a:schemeClr>
                </a:solidFill>
                <a:effectLst>
                  <a:outerShdw blurRad="38100" dist="19050" dir="2700000" algn="tl" rotWithShape="0">
                    <a:prstClr val="black">
                      <a:alpha val="40000"/>
                    </a:prst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ゼロから「萌え」は生まれない</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1" lang="en-US" altLang="ja-JP" sz="750" b="0" i="0" u="none" strike="noStrike" kern="1200" cap="none" spc="0" normalizeH="0" baseline="0" noProof="0" smtClean="0">
                <a:ln>
                  <a:noFill/>
                </a:ln>
                <a:solidFill>
                  <a:prstClr val="black"/>
                </a:solidFill>
                <a:effectLst/>
                <a:uLnTx/>
                <a:uFillTx/>
                <a:latin typeface="Cambria"/>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1" lang="ja-JP" altLang="en-US" sz="750" b="0" i="0" u="none" strike="noStrike" kern="1200" cap="none" spc="0" normalizeH="0" baseline="0" noProof="0" dirty="0">
              <a:ln>
                <a:noFill/>
              </a:ln>
              <a:solidFill>
                <a:prstClr val="black"/>
              </a:solidFill>
              <a:effectLst/>
              <a:uLnTx/>
              <a:uFillTx/>
              <a:latin typeface="Cambria"/>
              <a:ea typeface="Meiryo UI" panose="020B0604030504040204" pitchFamily="50" charset="-128"/>
              <a:cs typeface="+mn-cs"/>
            </a:endParaRPr>
          </a:p>
        </p:txBody>
      </p:sp>
    </p:spTree>
    <p:extLst>
      <p:ext uri="{BB962C8B-B14F-4D97-AF65-F5344CB8AC3E}">
        <p14:creationId xmlns:p14="http://schemas.microsoft.com/office/powerpoint/2010/main" val="1618096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5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71550" y="1277006"/>
            <a:ext cx="7200900" cy="4666594"/>
          </a:xfrm>
        </p:spPr>
        <p:txBody>
          <a:bodyPr>
            <a:normAutofit/>
          </a:bodyPr>
          <a:lstStyle/>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逸脱とは、萌え対象に対して与えられる強調（補強）材料と考えられる</a:t>
            </a: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「ギャップがあるから萌える」のではなく、「もっと萌えたいからギャップを利用する」</a:t>
            </a: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もっとも手軽でやりやすい方法が、言語表現の調整（逸脱）なのである</a:t>
            </a:r>
          </a:p>
        </p:txBody>
      </p:sp>
      <p:sp>
        <p:nvSpPr>
          <p:cNvPr id="6" name="タイトル 1"/>
          <p:cNvSpPr txBox="1">
            <a:spLocks/>
          </p:cNvSpPr>
          <p:nvPr/>
        </p:nvSpPr>
        <p:spPr>
          <a:xfrm>
            <a:off x="971550" y="381000"/>
            <a:ext cx="7200900" cy="8171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lang="ja-JP" sz="2100" b="1" kern="1200" cap="all" baseline="0">
                <a:solidFill>
                  <a:schemeClr val="accent1"/>
                </a:solidFill>
                <a:effectLst>
                  <a:outerShdw blurRad="38100" dist="25400" dir="18900000" algn="bl" rotWithShape="0">
                    <a:schemeClr val="bg1">
                      <a:alpha val="80000"/>
                    </a:schemeClr>
                  </a:outerShdw>
                </a:effectLst>
                <a:latin typeface="+mj-lt"/>
                <a:ea typeface="Meiryo UI" panose="020B0604030504040204" pitchFamily="50" charset="-128"/>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noProof="0" dirty="0">
                <a:ln w="0"/>
                <a:solidFill>
                  <a:schemeClr val="tx1">
                    <a:lumMod val="85000"/>
                    <a:lumOff val="15000"/>
                  </a:schemeClr>
                </a:solidFill>
                <a:effectLst>
                  <a:outerShdw blurRad="38100" dist="19050" dir="2700000" algn="tl" rotWithShape="0">
                    <a:prstClr val="black">
                      <a:alpha val="40000"/>
                    </a:prst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逸脱による増強</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1" lang="en-US" altLang="ja-JP" sz="750" b="0" i="0" u="none" strike="noStrike" kern="1200" cap="none" spc="0" normalizeH="0" baseline="0" noProof="0" smtClean="0">
                <a:ln>
                  <a:noFill/>
                </a:ln>
                <a:solidFill>
                  <a:prstClr val="black"/>
                </a:solidFill>
                <a:effectLst/>
                <a:uLnTx/>
                <a:uFillTx/>
                <a:latin typeface="Cambria"/>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1" lang="ja-JP" altLang="en-US" sz="750" b="0" i="0" u="none" strike="noStrike" kern="1200" cap="none" spc="0" normalizeH="0" baseline="0" noProof="0" dirty="0">
              <a:ln>
                <a:noFill/>
              </a:ln>
              <a:solidFill>
                <a:prstClr val="black"/>
              </a:solidFill>
              <a:effectLst/>
              <a:uLnTx/>
              <a:uFillTx/>
              <a:latin typeface="Cambria"/>
              <a:ea typeface="Meiryo UI" panose="020B0604030504040204" pitchFamily="50" charset="-128"/>
              <a:cs typeface="+mn-cs"/>
            </a:endParaRPr>
          </a:p>
        </p:txBody>
      </p:sp>
    </p:spTree>
    <p:extLst>
      <p:ext uri="{BB962C8B-B14F-4D97-AF65-F5344CB8AC3E}">
        <p14:creationId xmlns:p14="http://schemas.microsoft.com/office/powerpoint/2010/main" val="1165884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71550" y="1277006"/>
            <a:ext cx="7200900" cy="4666594"/>
          </a:xfrm>
        </p:spPr>
        <p:txBody>
          <a:bodyPr>
            <a:normAutofit/>
          </a:bodyPr>
          <a:lstStyle/>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役割語はフィクションの中において、ある意味「当たり前の言葉づかい」</a:t>
            </a: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「萌え」＝疑似恋愛的感情、であり、「イレギュラー（変則的）な価値観」</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この二つの前提を踏まえると</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p>
          <a:p>
            <a:pPr marL="0" indent="0">
              <a:lnSpc>
                <a:spcPct val="150000"/>
              </a:lnSpc>
              <a:spcBef>
                <a:spcPts val="0"/>
              </a:spcBef>
              <a:spcAft>
                <a:spcPts val="1200"/>
              </a:spcAft>
              <a:buNone/>
            </a:pPr>
            <a:endParaRPr lang="ja-JP" altLang="en-US" sz="2400"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タイトル 1"/>
          <p:cNvSpPr txBox="1">
            <a:spLocks/>
          </p:cNvSpPr>
          <p:nvPr/>
        </p:nvSpPr>
        <p:spPr>
          <a:xfrm>
            <a:off x="971550" y="381000"/>
            <a:ext cx="7200900" cy="8171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lang="ja-JP" sz="2100" b="1" kern="1200" cap="all" baseline="0">
                <a:solidFill>
                  <a:schemeClr val="accent1"/>
                </a:solidFill>
                <a:effectLst>
                  <a:outerShdw blurRad="38100" dist="25400" dir="18900000" algn="bl" rotWithShape="0">
                    <a:schemeClr val="bg1">
                      <a:alpha val="80000"/>
                    </a:schemeClr>
                  </a:outerShdw>
                </a:effectLst>
                <a:latin typeface="+mj-lt"/>
                <a:ea typeface="Meiryo UI" panose="020B0604030504040204" pitchFamily="50" charset="-128"/>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baseline="0" noProof="0" dirty="0">
                <a:ln w="0"/>
                <a:solidFill>
                  <a:prstClr val="black">
                    <a:lumMod val="75000"/>
                    <a:lumOff val="25000"/>
                  </a:prstClr>
                </a:solidFill>
                <a:effectLst>
                  <a:outerShdw blurRad="38100" dist="19050" dir="2700000" algn="tl" rotWithShape="0">
                    <a:prstClr val="black">
                      <a:alpha val="40000"/>
                    </a:prst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1" lang="en-US" altLang="ja-JP" sz="750" b="0" i="0" u="none" strike="noStrike" kern="1200" cap="none" spc="0" normalizeH="0" baseline="0" noProof="0" smtClean="0">
                <a:ln>
                  <a:noFill/>
                </a:ln>
                <a:solidFill>
                  <a:prstClr val="black"/>
                </a:solidFill>
                <a:effectLst/>
                <a:uLnTx/>
                <a:uFillTx/>
                <a:latin typeface="Cambria"/>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1" lang="ja-JP" altLang="en-US" sz="750" b="0" i="0" u="none" strike="noStrike" kern="1200" cap="none" spc="0" normalizeH="0" baseline="0" noProof="0" dirty="0">
              <a:ln>
                <a:noFill/>
              </a:ln>
              <a:solidFill>
                <a:prstClr val="black"/>
              </a:solidFill>
              <a:effectLst/>
              <a:uLnTx/>
              <a:uFillTx/>
              <a:latin typeface="Cambria"/>
              <a:ea typeface="Meiryo UI" panose="020B0604030504040204" pitchFamily="50" charset="-128"/>
              <a:cs typeface="+mn-cs"/>
            </a:endParaRPr>
          </a:p>
        </p:txBody>
      </p:sp>
    </p:spTree>
    <p:extLst>
      <p:ext uri="{BB962C8B-B14F-4D97-AF65-F5344CB8AC3E}">
        <p14:creationId xmlns:p14="http://schemas.microsoft.com/office/powerpoint/2010/main" val="1282632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5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71550" y="1277006"/>
            <a:ext cx="7200900" cy="4666594"/>
          </a:xfrm>
        </p:spPr>
        <p:txBody>
          <a:bodyPr>
            <a:normAutofit/>
          </a:bodyPr>
          <a:lstStyle/>
          <a:p>
            <a:pPr marL="252000" indent="-252000">
              <a:lnSpc>
                <a:spcPct val="150000"/>
              </a:lnSpc>
              <a:spcBef>
                <a:spcPts val="0"/>
              </a:spcBef>
              <a:spcAft>
                <a:spcPts val="1200"/>
              </a:spcAft>
              <a:buFont typeface="Wingdings" panose="05000000000000000000" pitchFamily="2" charset="2"/>
              <a:buChar char="l"/>
            </a:pPr>
            <a:endParaRPr lang="en-US" altLang="ja-JP" sz="2400"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252000" indent="-252000">
              <a:lnSpc>
                <a:spcPct val="150000"/>
              </a:lnSpc>
              <a:spcBef>
                <a:spcPts val="0"/>
              </a:spcBef>
              <a:spcAft>
                <a:spcPts val="1200"/>
              </a:spcAft>
              <a:buFont typeface="Wingdings" panose="05000000000000000000" pitchFamily="2" charset="2"/>
              <a:buChar char="l"/>
            </a:pPr>
            <a:endParaRPr lang="en-US" altLang="ja-JP" sz="2400"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spcBef>
                <a:spcPts val="0"/>
              </a:spcBef>
              <a:spcAft>
                <a:spcPts val="1200"/>
              </a:spcAft>
              <a:buNone/>
            </a:pPr>
            <a:endParaRPr lang="ja-JP" altLang="en-US" sz="2400"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典型的描写とイレギュラーな感情との矛盾</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矛盾を解消するための方策としての「逸脱」</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イレギュラーな感情を想起させるための目的論的「逸脱」と言い換えることも可能</a:t>
            </a:r>
          </a:p>
        </p:txBody>
      </p:sp>
      <p:sp>
        <p:nvSpPr>
          <p:cNvPr id="6" name="タイトル 1"/>
          <p:cNvSpPr txBox="1">
            <a:spLocks/>
          </p:cNvSpPr>
          <p:nvPr/>
        </p:nvSpPr>
        <p:spPr>
          <a:xfrm>
            <a:off x="971550" y="381000"/>
            <a:ext cx="7200900" cy="8171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lang="ja-JP" sz="2100" b="1" kern="1200" cap="all" baseline="0">
                <a:solidFill>
                  <a:schemeClr val="accent1"/>
                </a:solidFill>
                <a:effectLst>
                  <a:outerShdw blurRad="38100" dist="25400" dir="18900000" algn="bl" rotWithShape="0">
                    <a:schemeClr val="bg1">
                      <a:alpha val="80000"/>
                    </a:schemeClr>
                  </a:outerShdw>
                </a:effectLst>
                <a:latin typeface="+mj-lt"/>
                <a:ea typeface="Meiryo UI" panose="020B0604030504040204" pitchFamily="50" charset="-128"/>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baseline="0" noProof="0" dirty="0">
                <a:ln w="0"/>
                <a:solidFill>
                  <a:prstClr val="black">
                    <a:lumMod val="75000"/>
                    <a:lumOff val="25000"/>
                  </a:prstClr>
                </a:solidFill>
                <a:effectLst>
                  <a:outerShdw blurRad="38100" dist="19050" dir="2700000" algn="tl" rotWithShape="0">
                    <a:prstClr val="black">
                      <a:alpha val="40000"/>
                    </a:prst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1" lang="en-US" altLang="ja-JP" sz="750" b="0" i="0" u="none" strike="noStrike" kern="1200" cap="none" spc="0" normalizeH="0" baseline="0" noProof="0" smtClean="0">
                <a:ln>
                  <a:noFill/>
                </a:ln>
                <a:solidFill>
                  <a:prstClr val="black"/>
                </a:solidFill>
                <a:effectLst/>
                <a:uLnTx/>
                <a:uFillTx/>
                <a:latin typeface="Cambria"/>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1" lang="ja-JP" altLang="en-US" sz="750" b="0" i="0" u="none" strike="noStrike" kern="1200" cap="none" spc="0" normalizeH="0" baseline="0" noProof="0" dirty="0">
              <a:ln>
                <a:noFill/>
              </a:ln>
              <a:solidFill>
                <a:prstClr val="black"/>
              </a:solidFill>
              <a:effectLst/>
              <a:uLnTx/>
              <a:uFillTx/>
              <a:latin typeface="Cambria"/>
              <a:ea typeface="Meiryo UI" panose="020B0604030504040204" pitchFamily="50" charset="-128"/>
              <a:cs typeface="+mn-cs"/>
            </a:endParaRPr>
          </a:p>
        </p:txBody>
      </p:sp>
      <p:sp>
        <p:nvSpPr>
          <p:cNvPr id="8" name="テキスト ボックス 7">
            <a:extLst>
              <a:ext uri="{FF2B5EF4-FFF2-40B4-BE49-F238E27FC236}">
                <a16:creationId xmlns:a16="http://schemas.microsoft.com/office/drawing/2014/main" id="{DAAE3B64-6D55-4A94-8649-01B742A93D7C}"/>
              </a:ext>
            </a:extLst>
          </p:cNvPr>
          <p:cNvSpPr txBox="1"/>
          <p:nvPr/>
        </p:nvSpPr>
        <p:spPr>
          <a:xfrm>
            <a:off x="1560053" y="1277006"/>
            <a:ext cx="2982613" cy="461665"/>
          </a:xfrm>
          <a:prstGeom prst="rect">
            <a:avLst/>
          </a:prstGeom>
          <a:noFill/>
        </p:spPr>
        <p:txBody>
          <a:bodyPr wrap="square" rtlCol="0">
            <a:spAutoFit/>
          </a:bodyPr>
          <a:lstStyle/>
          <a:p>
            <a:r>
              <a:rPr kumimoji="1" lang="en-US" altLang="ja-JP"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役割語の使用</a:t>
            </a:r>
            <a:r>
              <a:rPr kumimoji="1" lang="en-US" altLang="ja-JP"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dirty="0">
              <a:solidFill>
                <a:schemeClr val="tx1">
                  <a:lumMod val="85000"/>
                  <a:lumOff val="15000"/>
                </a:schemeClr>
              </a:solidFill>
              <a:effectLst>
                <a:outerShdw blurRad="38100" dist="19050" dir="2700000" algn="ctr" rotWithShape="0">
                  <a:schemeClr val="tx1">
                    <a:alpha val="40000"/>
                  </a:schemeClr>
                </a:outerShdw>
              </a:effectLst>
            </a:endParaRPr>
          </a:p>
        </p:txBody>
      </p:sp>
      <p:sp>
        <p:nvSpPr>
          <p:cNvPr id="9" name="テキスト ボックス 8">
            <a:extLst>
              <a:ext uri="{FF2B5EF4-FFF2-40B4-BE49-F238E27FC236}">
                <a16:creationId xmlns:a16="http://schemas.microsoft.com/office/drawing/2014/main" id="{A465580F-CE0D-4331-B982-1B30F40BBB4F}"/>
              </a:ext>
            </a:extLst>
          </p:cNvPr>
          <p:cNvSpPr txBox="1"/>
          <p:nvPr/>
        </p:nvSpPr>
        <p:spPr>
          <a:xfrm>
            <a:off x="3976694" y="1277006"/>
            <a:ext cx="3270422" cy="461665"/>
          </a:xfrm>
          <a:prstGeom prst="rect">
            <a:avLst/>
          </a:prstGeom>
          <a:noFill/>
        </p:spPr>
        <p:txBody>
          <a:bodyPr wrap="square" rtlCol="0">
            <a:spAutoFit/>
          </a:bodyPr>
          <a:lstStyle/>
          <a:p>
            <a:r>
              <a:rPr kumimoji="1" lang="ja-JP" altLang="en-US"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典型的な描写</a:t>
            </a:r>
            <a:r>
              <a:rPr kumimoji="1" lang="en-US" altLang="ja-JP"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dirty="0">
              <a:solidFill>
                <a:schemeClr val="tx1">
                  <a:lumMod val="85000"/>
                  <a:lumOff val="15000"/>
                </a:schemeClr>
              </a:solidFill>
              <a:effectLst>
                <a:outerShdw blurRad="38100" dist="19050" dir="2700000" algn="ctr" rotWithShape="0">
                  <a:schemeClr val="tx1">
                    <a:alpha val="40000"/>
                  </a:schemeClr>
                </a:outerShdw>
              </a:effectLst>
            </a:endParaRPr>
          </a:p>
        </p:txBody>
      </p:sp>
      <p:sp>
        <p:nvSpPr>
          <p:cNvPr id="10" name="テキスト ボックス 9">
            <a:extLst>
              <a:ext uri="{FF2B5EF4-FFF2-40B4-BE49-F238E27FC236}">
                <a16:creationId xmlns:a16="http://schemas.microsoft.com/office/drawing/2014/main" id="{5220CE9E-BF55-4150-B68C-33F14EA28983}"/>
              </a:ext>
            </a:extLst>
          </p:cNvPr>
          <p:cNvSpPr txBox="1"/>
          <p:nvPr/>
        </p:nvSpPr>
        <p:spPr>
          <a:xfrm>
            <a:off x="3976694" y="1772691"/>
            <a:ext cx="4195756" cy="461665"/>
          </a:xfrm>
          <a:prstGeom prst="rect">
            <a:avLst/>
          </a:prstGeom>
          <a:noFill/>
        </p:spPr>
        <p:txBody>
          <a:bodyPr wrap="square" rtlCol="0">
            <a:spAutoFit/>
          </a:bodyPr>
          <a:lstStyle/>
          <a:p>
            <a:r>
              <a:rPr kumimoji="1" lang="ja-JP" altLang="en-US" sz="2400"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2400"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400"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変則的な感情の発生</a:t>
            </a:r>
            <a:r>
              <a:rPr kumimoji="1" lang="en-US" altLang="ja-JP" sz="2400"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dirty="0">
              <a:solidFill>
                <a:schemeClr val="tx1">
                  <a:lumMod val="85000"/>
                  <a:lumOff val="15000"/>
                </a:schemeClr>
              </a:solidFill>
            </a:endParaRPr>
          </a:p>
        </p:txBody>
      </p:sp>
      <p:sp>
        <p:nvSpPr>
          <p:cNvPr id="11" name="テキスト ボックス 10">
            <a:extLst>
              <a:ext uri="{FF2B5EF4-FFF2-40B4-BE49-F238E27FC236}">
                <a16:creationId xmlns:a16="http://schemas.microsoft.com/office/drawing/2014/main" id="{9C12956D-5AAB-4412-952B-32CB516C6B94}"/>
              </a:ext>
            </a:extLst>
          </p:cNvPr>
          <p:cNvSpPr txBox="1"/>
          <p:nvPr/>
        </p:nvSpPr>
        <p:spPr>
          <a:xfrm>
            <a:off x="3976694" y="1586664"/>
            <a:ext cx="3270422" cy="461665"/>
          </a:xfrm>
          <a:prstGeom prst="rect">
            <a:avLst/>
          </a:prstGeom>
          <a:noFill/>
        </p:spPr>
        <p:txBody>
          <a:bodyPr wrap="square" rtlCol="0">
            <a:spAutoFit/>
          </a:bodyPr>
          <a:lstStyle/>
          <a:p>
            <a:r>
              <a:rPr kumimoji="1" lang="ja-JP" altLang="en-US" sz="2400" dirty="0">
                <a:ln w="0"/>
                <a:solidFill>
                  <a:schemeClr val="tx1">
                    <a:lumMod val="85000"/>
                    <a:lumOff val="15000"/>
                  </a:schemeClr>
                </a:solidFill>
                <a:effectLst>
                  <a:outerShdw blurRad="38100" dist="19050" dir="2700000" algn="ctr" rotWithShape="0">
                    <a:schemeClr val="tx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dirty="0">
              <a:solidFill>
                <a:schemeClr val="tx1">
                  <a:lumMod val="85000"/>
                  <a:lumOff val="15000"/>
                </a:schemeClr>
              </a:solidFill>
              <a:effectLst>
                <a:outerShdw blurRad="38100" dist="19050" dir="2700000" algn="ctr" rotWithShape="0">
                  <a:schemeClr val="tx1">
                    <a:alpha val="40000"/>
                  </a:schemeClr>
                </a:outerShdw>
              </a:effectLst>
            </a:endParaRPr>
          </a:p>
        </p:txBody>
      </p:sp>
      <p:sp>
        <p:nvSpPr>
          <p:cNvPr id="12" name="テキスト ボックス 11">
            <a:extLst>
              <a:ext uri="{FF2B5EF4-FFF2-40B4-BE49-F238E27FC236}">
                <a16:creationId xmlns:a16="http://schemas.microsoft.com/office/drawing/2014/main" id="{30C4C46B-B858-4C33-BB00-13720EFA6E9F}"/>
              </a:ext>
            </a:extLst>
          </p:cNvPr>
          <p:cNvSpPr txBox="1"/>
          <p:nvPr/>
        </p:nvSpPr>
        <p:spPr>
          <a:xfrm>
            <a:off x="4036515" y="2189550"/>
            <a:ext cx="4195756" cy="461665"/>
          </a:xfrm>
          <a:prstGeom prst="rect">
            <a:avLst/>
          </a:prstGeom>
          <a:noFill/>
        </p:spPr>
        <p:txBody>
          <a:bodyPr wrap="square" rtlCol="0">
            <a:spAutoFit/>
          </a:bodyPr>
          <a:lstStyle/>
          <a:p>
            <a:r>
              <a:rPr kumimoji="1" lang="ja-JP" altLang="en-US" sz="2400"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dirty="0">
              <a:solidFill>
                <a:schemeClr val="tx1">
                  <a:lumMod val="85000"/>
                  <a:lumOff val="15000"/>
                </a:schemeClr>
              </a:solidFill>
            </a:endParaRPr>
          </a:p>
        </p:txBody>
      </p:sp>
      <p:sp>
        <p:nvSpPr>
          <p:cNvPr id="15" name="テキスト ボックス 14">
            <a:extLst>
              <a:ext uri="{FF2B5EF4-FFF2-40B4-BE49-F238E27FC236}">
                <a16:creationId xmlns:a16="http://schemas.microsoft.com/office/drawing/2014/main" id="{9600BED0-05B8-4769-89B7-25963B7C7986}"/>
              </a:ext>
            </a:extLst>
          </p:cNvPr>
          <p:cNvSpPr txBox="1"/>
          <p:nvPr/>
        </p:nvSpPr>
        <p:spPr>
          <a:xfrm>
            <a:off x="3976694" y="2606409"/>
            <a:ext cx="4195756" cy="461665"/>
          </a:xfrm>
          <a:prstGeom prst="rect">
            <a:avLst/>
          </a:prstGeom>
          <a:noFill/>
        </p:spPr>
        <p:txBody>
          <a:bodyPr wrap="square" rtlCol="0">
            <a:spAutoFit/>
          </a:bodyPr>
          <a:lstStyle/>
          <a:p>
            <a:r>
              <a:rPr kumimoji="1" lang="ja-JP" altLang="en-US" sz="2400"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2400"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400"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変則的な役割語の使用</a:t>
            </a:r>
            <a:r>
              <a:rPr kumimoji="1" lang="en-US" altLang="ja-JP" sz="2400"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dirty="0">
              <a:solidFill>
                <a:schemeClr val="tx1">
                  <a:lumMod val="85000"/>
                  <a:lumOff val="15000"/>
                </a:schemeClr>
              </a:solidFill>
            </a:endParaRPr>
          </a:p>
        </p:txBody>
      </p:sp>
    </p:spTree>
    <p:extLst>
      <p:ext uri="{BB962C8B-B14F-4D97-AF65-F5344CB8AC3E}">
        <p14:creationId xmlns:p14="http://schemas.microsoft.com/office/powerpoint/2010/main" val="361692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5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100"/>
                                        <p:tgtEl>
                                          <p:spTgt spid="9"/>
                                        </p:tgtEl>
                                      </p:cBhvr>
                                    </p:animEffect>
                                    <p:set>
                                      <p:cBhvr>
                                        <p:cTn id="15" dur="1" fill="hold">
                                          <p:stCondLst>
                                            <p:cond delay="9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25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5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25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25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fade">
                                      <p:cBhvr>
                                        <p:cTn id="36" dur="250"/>
                                        <p:tgtEl>
                                          <p:spTgt spid="3">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250"/>
                                        <p:tgtEl>
                                          <p:spTgt spid="3">
                                            <p:txEl>
                                              <p:pRg st="4" end="4"/>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fade">
                                      <p:cBhvr>
                                        <p:cTn id="44" dur="25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0" grpId="0"/>
      <p:bldP spid="11" grpId="0"/>
      <p:bldP spid="12" grpId="0"/>
      <p:bldP spid="1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71550" y="1277006"/>
            <a:ext cx="7200900" cy="4666594"/>
          </a:xfrm>
        </p:spPr>
        <p:txBody>
          <a:bodyPr>
            <a:normAutofit/>
          </a:bodyPr>
          <a:lstStyle/>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逸脱による増強こそがギャップ萌えの本質</a:t>
            </a:r>
          </a:p>
          <a:p>
            <a:pPr marL="0" indent="0" algn="ctr">
              <a:lnSpc>
                <a:spcPct val="150000"/>
              </a:lnSpc>
              <a:spcBef>
                <a:spcPts val="0"/>
              </a:spcBef>
              <a:spcAft>
                <a:spcPts val="1200"/>
              </a:spcAft>
              <a:buNone/>
            </a:pPr>
            <a:r>
              <a:rPr lang="en-US" altLang="ja-JP" sz="4000" dirty="0">
                <a:ln w="0"/>
                <a:solidFill>
                  <a:srgbClr val="FF0000"/>
                </a:solidFill>
                <a:effectLst>
                  <a:outerShdw blurRad="38100" dist="19050" dir="2700000" algn="tl" rotWithShape="0">
                    <a:srgbClr val="FF0000">
                      <a:alpha val="40000"/>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4000" dirty="0">
                <a:ln w="0"/>
                <a:solidFill>
                  <a:srgbClr val="FF0000"/>
                </a:solidFill>
                <a:effectLst>
                  <a:outerShdw blurRad="38100" dist="19050" dir="2700000" algn="tl" rotWithShape="0">
                    <a:srgbClr val="FF0000">
                      <a:alpha val="40000"/>
                    </a:srgbClr>
                  </a:outerShdw>
                </a:effectLst>
                <a:latin typeface="メイリオ" panose="020B0604030504040204" pitchFamily="50" charset="-128"/>
                <a:ea typeface="メイリオ" panose="020B0604030504040204" pitchFamily="50" charset="-128"/>
                <a:cs typeface="メイリオ" panose="020B0604030504040204" pitchFamily="50" charset="-128"/>
              </a:rPr>
              <a:t>スイカに塩</a:t>
            </a:r>
            <a:r>
              <a:rPr lang="en-US" altLang="ja-JP" sz="4000" dirty="0">
                <a:ln w="0"/>
                <a:solidFill>
                  <a:srgbClr val="FF0000"/>
                </a:solidFill>
                <a:effectLst>
                  <a:outerShdw blurRad="38100" dist="19050" dir="2700000" algn="tl" rotWithShape="0">
                    <a:srgbClr val="FF0000">
                      <a:alpha val="40000"/>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4000" dirty="0">
                <a:ln w="0"/>
                <a:solidFill>
                  <a:srgbClr val="FF0000"/>
                </a:solidFill>
                <a:effectLst>
                  <a:outerShdw blurRad="38100" dist="19050" dir="2700000" algn="tl" rotWithShape="0">
                    <a:srgbClr val="FF0000">
                      <a:alpha val="40000"/>
                    </a:srgbClr>
                  </a:outerShdw>
                </a:effectLst>
                <a:latin typeface="メイリオ" panose="020B0604030504040204" pitchFamily="50" charset="-128"/>
                <a:ea typeface="メイリオ" panose="020B0604030504040204" pitchFamily="50" charset="-128"/>
                <a:cs typeface="メイリオ" panose="020B0604030504040204" pitchFamily="50" charset="-128"/>
              </a:rPr>
              <a:t>タイプ</a:t>
            </a:r>
          </a:p>
        </p:txBody>
      </p:sp>
      <p:sp>
        <p:nvSpPr>
          <p:cNvPr id="6" name="タイトル 1"/>
          <p:cNvSpPr txBox="1">
            <a:spLocks/>
          </p:cNvSpPr>
          <p:nvPr/>
        </p:nvSpPr>
        <p:spPr>
          <a:xfrm>
            <a:off x="971550" y="381000"/>
            <a:ext cx="7200900" cy="8171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lang="ja-JP" sz="2100" b="1" kern="1200" cap="all" baseline="0">
                <a:solidFill>
                  <a:schemeClr val="accent1"/>
                </a:solidFill>
                <a:effectLst>
                  <a:outerShdw blurRad="38100" dist="25400" dir="18900000" algn="bl" rotWithShape="0">
                    <a:schemeClr val="bg1">
                      <a:alpha val="80000"/>
                    </a:schemeClr>
                  </a:outerShdw>
                </a:effectLst>
                <a:latin typeface="+mj-lt"/>
                <a:ea typeface="Meiryo UI" panose="020B0604030504040204" pitchFamily="50" charset="-128"/>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baseline="0" noProof="0" dirty="0">
                <a:ln w="0"/>
                <a:solidFill>
                  <a:prstClr val="black">
                    <a:lumMod val="75000"/>
                    <a:lumOff val="25000"/>
                  </a:prstClr>
                </a:solidFill>
                <a:effectLst>
                  <a:outerShdw blurRad="38100" dist="19050" dir="2700000" algn="tl" rotWithShape="0">
                    <a:prstClr val="black">
                      <a:alpha val="40000"/>
                    </a:prst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1" lang="en-US" altLang="ja-JP" sz="750" b="0" i="0" u="none" strike="noStrike" kern="1200" cap="none" spc="0" normalizeH="0" baseline="0" noProof="0" smtClean="0">
                <a:ln>
                  <a:noFill/>
                </a:ln>
                <a:solidFill>
                  <a:prstClr val="black"/>
                </a:solidFill>
                <a:effectLst/>
                <a:uLnTx/>
                <a:uFillTx/>
                <a:latin typeface="Cambria"/>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1" lang="ja-JP" altLang="en-US" sz="750" b="0" i="0" u="none" strike="noStrike" kern="1200" cap="none" spc="0" normalizeH="0" baseline="0" noProof="0" dirty="0">
              <a:ln>
                <a:noFill/>
              </a:ln>
              <a:solidFill>
                <a:prstClr val="black"/>
              </a:solidFill>
              <a:effectLst/>
              <a:uLnTx/>
              <a:uFillTx/>
              <a:latin typeface="Cambria"/>
              <a:ea typeface="Meiryo UI" panose="020B0604030504040204" pitchFamily="50" charset="-128"/>
              <a:cs typeface="+mn-cs"/>
            </a:endParaRPr>
          </a:p>
        </p:txBody>
      </p:sp>
    </p:spTree>
    <p:extLst>
      <p:ext uri="{BB962C8B-B14F-4D97-AF65-F5344CB8AC3E}">
        <p14:creationId xmlns:p14="http://schemas.microsoft.com/office/powerpoint/2010/main" val="3125582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71550" y="1277006"/>
            <a:ext cx="7200900" cy="4666594"/>
          </a:xfrm>
        </p:spPr>
        <p:txBody>
          <a:bodyPr>
            <a:normAutofit/>
          </a:bodyPr>
          <a:lstStyle/>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予想・予定された事柄と隔たりやズレのある事柄が事実として存在していること</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「理想と現実のギャップ」</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「私の意見とあなたの意見のギャップ」</a:t>
            </a:r>
          </a:p>
          <a:p>
            <a:pPr marL="0" indent="0">
              <a:lnSpc>
                <a:spcPct val="150000"/>
              </a:lnSpc>
              <a:spcBef>
                <a:spcPts val="0"/>
              </a:spcBef>
              <a:spcAft>
                <a:spcPts val="1200"/>
              </a:spcAft>
              <a:buNone/>
            </a:pPr>
            <a:endParaRPr lang="en-US" altLang="ja-JP" sz="2400"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gn="ctr">
              <a:lnSpc>
                <a:spcPct val="150000"/>
              </a:lnSpc>
              <a:spcBef>
                <a:spcPts val="0"/>
              </a:spcBef>
              <a:spcAft>
                <a:spcPts val="1200"/>
              </a:spcAft>
              <a:buNone/>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つまりは、</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典型・基準からの逸脱</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6" name="タイトル 1"/>
          <p:cNvSpPr txBox="1">
            <a:spLocks/>
          </p:cNvSpPr>
          <p:nvPr/>
        </p:nvSpPr>
        <p:spPr>
          <a:xfrm>
            <a:off x="971550" y="381000"/>
            <a:ext cx="7200900" cy="8171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lang="ja-JP" sz="2100" b="1" kern="1200" cap="all" baseline="0">
                <a:solidFill>
                  <a:schemeClr val="accent1"/>
                </a:solidFill>
                <a:effectLst>
                  <a:outerShdw blurRad="38100" dist="25400" dir="18900000" algn="bl" rotWithShape="0">
                    <a:schemeClr val="bg1">
                      <a:alpha val="80000"/>
                    </a:schemeClr>
                  </a:outerShdw>
                </a:effectLst>
                <a:latin typeface="+mj-lt"/>
                <a:ea typeface="Meiryo UI" panose="020B0604030504040204" pitchFamily="50" charset="-128"/>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4000" b="0" cap="none"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ギャップとは</a:t>
            </a:r>
            <a:endParaRPr kumimoji="1" lang="ja-JP" altLang="en-US" sz="4000" b="0" i="0" u="none" strike="noStrike" kern="1200" cap="none" spc="0" normalizeH="0" noProof="0" dirty="0">
              <a:ln w="0"/>
              <a:solidFill>
                <a:schemeClr val="tx1">
                  <a:lumMod val="85000"/>
                  <a:lumOff val="15000"/>
                </a:schemeClr>
              </a:solidFill>
              <a:effectLst>
                <a:outerShdw blurRad="38100" dist="19050" dir="2700000" algn="tl" rotWithShape="0">
                  <a:prstClr val="black">
                    <a:alpha val="40000"/>
                  </a:prst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1" lang="en-US" altLang="ja-JP" sz="750" b="0" i="0" u="none" strike="noStrike" kern="1200" cap="none" spc="0" normalizeH="0" baseline="0" noProof="0" smtClean="0">
                <a:ln>
                  <a:noFill/>
                </a:ln>
                <a:solidFill>
                  <a:prstClr val="black"/>
                </a:solidFill>
                <a:effectLst/>
                <a:uLnTx/>
                <a:uFillTx/>
                <a:latin typeface="Cambria"/>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750" b="0" i="0" u="none" strike="noStrike" kern="1200" cap="none" spc="0" normalizeH="0" baseline="0" noProof="0" dirty="0">
              <a:ln>
                <a:noFill/>
              </a:ln>
              <a:solidFill>
                <a:prstClr val="black"/>
              </a:solidFill>
              <a:effectLst/>
              <a:uLnTx/>
              <a:uFillTx/>
              <a:latin typeface="Cambria"/>
              <a:ea typeface="Meiryo UI" panose="020B0604030504040204" pitchFamily="50" charset="-128"/>
              <a:cs typeface="+mn-cs"/>
            </a:endParaRPr>
          </a:p>
        </p:txBody>
      </p:sp>
    </p:spTree>
    <p:extLst>
      <p:ext uri="{BB962C8B-B14F-4D97-AF65-F5344CB8AC3E}">
        <p14:creationId xmlns:p14="http://schemas.microsoft.com/office/powerpoint/2010/main" val="1516851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5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5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25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71550" y="1277006"/>
            <a:ext cx="7200900" cy="4666594"/>
          </a:xfrm>
        </p:spPr>
        <p:txBody>
          <a:bodyPr>
            <a:normAutofit/>
          </a:bodyPr>
          <a:lstStyle/>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一方で、本来的な属性を隠そうとする言語的逸脱も存在する</a:t>
            </a: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言語属性による上書き処理</a:t>
            </a:r>
          </a:p>
          <a:p>
            <a:pPr marL="0" indent="0">
              <a:lnSpc>
                <a:spcPct val="150000"/>
              </a:lnSpc>
              <a:spcBef>
                <a:spcPts val="0"/>
              </a:spcBef>
              <a:spcAft>
                <a:spcPts val="1200"/>
              </a:spcAft>
              <a:buNone/>
            </a:pPr>
            <a:r>
              <a:rPr lang="en-US" altLang="ja-JP" sz="4000" dirty="0">
                <a:ln w="0"/>
                <a:solidFill>
                  <a:srgbClr val="FF0000"/>
                </a:solidFill>
                <a:effectLst>
                  <a:outerShdw blurRad="38100" dist="19050" dir="2700000" algn="tl" rotWithShape="0">
                    <a:srgbClr val="FF0000">
                      <a:alpha val="40000"/>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4000" dirty="0">
                <a:ln w="0"/>
                <a:solidFill>
                  <a:srgbClr val="FF0000"/>
                </a:solidFill>
                <a:effectLst>
                  <a:outerShdw blurRad="38100" dist="19050" dir="2700000" algn="tl" rotWithShape="0">
                    <a:srgbClr val="FF0000">
                      <a:alpha val="40000"/>
                    </a:srgbClr>
                  </a:outerShdw>
                </a:effectLst>
                <a:latin typeface="メイリオ" panose="020B0604030504040204" pitchFamily="50" charset="-128"/>
                <a:ea typeface="メイリオ" panose="020B0604030504040204" pitchFamily="50" charset="-128"/>
                <a:cs typeface="メイリオ" panose="020B0604030504040204" pitchFamily="50" charset="-128"/>
              </a:rPr>
              <a:t>日差しにカーテン</a:t>
            </a:r>
            <a:r>
              <a:rPr lang="en-US" altLang="ja-JP" sz="4000" dirty="0">
                <a:ln w="0"/>
                <a:solidFill>
                  <a:srgbClr val="FF0000"/>
                </a:solidFill>
                <a:effectLst>
                  <a:outerShdw blurRad="38100" dist="19050" dir="2700000" algn="tl" rotWithShape="0">
                    <a:srgbClr val="FF0000">
                      <a:alpha val="40000"/>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4000" dirty="0">
                <a:ln w="0"/>
                <a:solidFill>
                  <a:srgbClr val="FF0000"/>
                </a:solidFill>
                <a:effectLst>
                  <a:outerShdw blurRad="38100" dist="19050" dir="2700000" algn="tl" rotWithShape="0">
                    <a:srgbClr val="FF0000">
                      <a:alpha val="40000"/>
                    </a:srgbClr>
                  </a:outerShdw>
                </a:effectLst>
                <a:latin typeface="メイリオ" panose="020B0604030504040204" pitchFamily="50" charset="-128"/>
                <a:ea typeface="メイリオ" panose="020B0604030504040204" pitchFamily="50" charset="-128"/>
                <a:cs typeface="メイリオ" panose="020B0604030504040204" pitchFamily="50" charset="-128"/>
              </a:rPr>
              <a:t>タイプ</a:t>
            </a:r>
          </a:p>
        </p:txBody>
      </p:sp>
      <p:sp>
        <p:nvSpPr>
          <p:cNvPr id="6" name="タイトル 1"/>
          <p:cNvSpPr txBox="1">
            <a:spLocks/>
          </p:cNvSpPr>
          <p:nvPr/>
        </p:nvSpPr>
        <p:spPr>
          <a:xfrm>
            <a:off x="971550" y="381000"/>
            <a:ext cx="7200900" cy="8171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lang="ja-JP" sz="2100" b="1" kern="1200" cap="all" baseline="0">
                <a:solidFill>
                  <a:schemeClr val="accent1"/>
                </a:solidFill>
                <a:effectLst>
                  <a:outerShdw blurRad="38100" dist="25400" dir="18900000" algn="bl" rotWithShape="0">
                    <a:schemeClr val="bg1">
                      <a:alpha val="80000"/>
                    </a:schemeClr>
                  </a:outerShdw>
                </a:effectLst>
                <a:latin typeface="+mj-lt"/>
                <a:ea typeface="Meiryo UI" panose="020B0604030504040204" pitchFamily="50" charset="-128"/>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noProof="0" dirty="0">
                <a:ln w="0"/>
                <a:solidFill>
                  <a:schemeClr val="tx1">
                    <a:lumMod val="85000"/>
                    <a:lumOff val="15000"/>
                  </a:schemeClr>
                </a:solidFill>
                <a:effectLst>
                  <a:outerShdw blurRad="38100" dist="19050" dir="2700000" algn="tl" rotWithShape="0">
                    <a:prstClr val="black">
                      <a:alpha val="40000"/>
                    </a:prst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逸脱による隠蔽</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1" lang="en-US" altLang="ja-JP" sz="750" b="0" i="0" u="none" strike="noStrike" kern="1200" cap="none" spc="0" normalizeH="0" baseline="0" noProof="0" smtClean="0">
                <a:ln>
                  <a:noFill/>
                </a:ln>
                <a:solidFill>
                  <a:prstClr val="black"/>
                </a:solidFill>
                <a:effectLst/>
                <a:uLnTx/>
                <a:uFillTx/>
                <a:latin typeface="Cambria"/>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1" lang="ja-JP" altLang="en-US" sz="750" b="0" i="0" u="none" strike="noStrike" kern="1200" cap="none" spc="0" normalizeH="0" baseline="0" noProof="0" dirty="0">
              <a:ln>
                <a:noFill/>
              </a:ln>
              <a:solidFill>
                <a:prstClr val="black"/>
              </a:solidFill>
              <a:effectLst/>
              <a:uLnTx/>
              <a:uFillTx/>
              <a:latin typeface="Cambria"/>
              <a:ea typeface="Meiryo UI" panose="020B0604030504040204" pitchFamily="50" charset="-128"/>
              <a:cs typeface="+mn-cs"/>
            </a:endParaRPr>
          </a:p>
        </p:txBody>
      </p:sp>
    </p:spTree>
    <p:extLst>
      <p:ext uri="{BB962C8B-B14F-4D97-AF65-F5344CB8AC3E}">
        <p14:creationId xmlns:p14="http://schemas.microsoft.com/office/powerpoint/2010/main" val="2755308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5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800100" y="2606041"/>
            <a:ext cx="7543800" cy="2367612"/>
          </a:xfrm>
        </p:spPr>
        <p:txBody>
          <a:bodyPr>
            <a:normAutofit/>
          </a:bodyPr>
          <a:lstStyle/>
          <a:p>
            <a:r>
              <a:rPr lang="ja-JP" altLang="en-US" sz="40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まとめ</a:t>
            </a:r>
            <a:endParaRPr lang="ja-JP" altLang="en-US" sz="4000" b="0" cap="none" dirty="0">
              <a:ln w="0"/>
              <a:solidFill>
                <a:schemeClr val="tx1">
                  <a:lumMod val="85000"/>
                  <a:lumOff val="15000"/>
                </a:schemeClr>
              </a:solidFill>
              <a:effectLst>
                <a:outerShdw blurRad="38100" dist="19050" dir="2700000" algn="tl" rotWithShape="0">
                  <a:schemeClr val="dk1">
                    <a:alpha val="40000"/>
                  </a:schemeClr>
                </a:outerShdw>
              </a:effectLst>
            </a:endParaRPr>
          </a:p>
        </p:txBody>
      </p:sp>
      <p:sp>
        <p:nvSpPr>
          <p:cNvPr id="3" name="サブタイトル 2"/>
          <p:cNvSpPr>
            <a:spLocks noGrp="1"/>
          </p:cNvSpPr>
          <p:nvPr>
            <p:ph type="subTitle" idx="1"/>
          </p:nvPr>
        </p:nvSpPr>
        <p:spPr/>
        <p:txBody>
          <a:bodyPr anchor="ctr">
            <a:noAutofit/>
          </a:bodyPr>
          <a:lstStyle/>
          <a:p>
            <a:r>
              <a:rPr lang="en-US" altLang="ja-JP" sz="2800" b="0" cap="none" dirty="0">
                <a:ln w="0"/>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b="0" cap="none" dirty="0">
                <a:ln w="0"/>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今後の検討課題を含めて</a:t>
            </a:r>
            <a:r>
              <a:rPr lang="en-US" altLang="ja-JP" sz="2800" b="0" cap="none" dirty="0">
                <a:ln w="0"/>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800" b="0" cap="none" dirty="0">
              <a:ln w="0"/>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770630525"/>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71550" y="1277006"/>
            <a:ext cx="7200900" cy="4666594"/>
          </a:xfrm>
        </p:spPr>
        <p:txBody>
          <a:bodyPr>
            <a:normAutofit/>
          </a:bodyPr>
          <a:lstStyle/>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典型的な役割語使用とは異なる、逸脱した言葉づかいが存在する</a:t>
            </a: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「ギャップ萌え」につながるものの、そうではないキャラも存在する</a:t>
            </a: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萌えを効果的に強調するための逸脱、本来的属性を隠蔽するための逸脱、逸脱にはこの２種類が認められる</a:t>
            </a:r>
          </a:p>
        </p:txBody>
      </p:sp>
      <p:sp>
        <p:nvSpPr>
          <p:cNvPr id="6" name="タイトル 1"/>
          <p:cNvSpPr txBox="1">
            <a:spLocks/>
          </p:cNvSpPr>
          <p:nvPr/>
        </p:nvSpPr>
        <p:spPr>
          <a:xfrm>
            <a:off x="971550" y="381000"/>
            <a:ext cx="7200900" cy="8171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lang="ja-JP" sz="2100" b="1" kern="1200" cap="all" baseline="0">
                <a:solidFill>
                  <a:schemeClr val="accent1"/>
                </a:solidFill>
                <a:effectLst>
                  <a:outerShdw blurRad="38100" dist="25400" dir="18900000" algn="bl" rotWithShape="0">
                    <a:schemeClr val="bg1">
                      <a:alpha val="80000"/>
                    </a:schemeClr>
                  </a:outerShdw>
                </a:effectLst>
                <a:latin typeface="+mj-lt"/>
                <a:ea typeface="Meiryo UI" panose="020B0604030504040204" pitchFamily="50" charset="-128"/>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4000" b="0" cap="none" dirty="0">
                <a:ln w="0"/>
                <a:solidFill>
                  <a:schemeClr val="tx1">
                    <a:lumMod val="85000"/>
                    <a:lumOff val="15000"/>
                  </a:schemeClr>
                </a:solidFill>
                <a:effectLst>
                  <a:outerShdw blurRad="38100" dist="19050" dir="2700000" algn="tl" rotWithShape="0">
                    <a:prstClr val="black">
                      <a:alpha val="40000"/>
                    </a:prstClr>
                  </a:outerShdw>
                </a:effectLst>
                <a:latin typeface="メイリオ" panose="020B0604030504040204" pitchFamily="50" charset="-128"/>
                <a:ea typeface="メイリオ" panose="020B0604030504040204" pitchFamily="50" charset="-128"/>
                <a:cs typeface="メイリオ" panose="020B0604030504040204" pitchFamily="50" charset="-128"/>
              </a:rPr>
              <a:t>本発表のまとめ</a:t>
            </a:r>
            <a:endParaRPr kumimoji="1" lang="ja-JP" altLang="en-US" sz="4000" b="0" i="0" u="none" strike="noStrike" kern="1200" cap="none" spc="0" normalizeH="0" noProof="0" dirty="0">
              <a:ln w="0"/>
              <a:solidFill>
                <a:schemeClr val="tx1">
                  <a:lumMod val="85000"/>
                  <a:lumOff val="15000"/>
                </a:schemeClr>
              </a:solidFill>
              <a:effectLst>
                <a:outerShdw blurRad="38100" dist="19050" dir="2700000" algn="tl" rotWithShape="0">
                  <a:prstClr val="black">
                    <a:alpha val="40000"/>
                  </a:prst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1" lang="en-US" altLang="ja-JP" sz="750" b="0" i="0" u="none" strike="noStrike" kern="1200" cap="none" spc="0" normalizeH="0" baseline="0" noProof="0" smtClean="0">
                <a:ln>
                  <a:noFill/>
                </a:ln>
                <a:solidFill>
                  <a:prstClr val="black"/>
                </a:solidFill>
                <a:effectLst/>
                <a:uLnTx/>
                <a:uFillTx/>
                <a:latin typeface="Cambria"/>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1" lang="ja-JP" altLang="en-US" sz="750" b="0" i="0" u="none" strike="noStrike" kern="1200" cap="none" spc="0" normalizeH="0" baseline="0" noProof="0" dirty="0">
              <a:ln>
                <a:noFill/>
              </a:ln>
              <a:solidFill>
                <a:prstClr val="black"/>
              </a:solidFill>
              <a:effectLst/>
              <a:uLnTx/>
              <a:uFillTx/>
              <a:latin typeface="Cambria"/>
              <a:ea typeface="Meiryo UI" panose="020B0604030504040204" pitchFamily="50" charset="-128"/>
              <a:cs typeface="+mn-cs"/>
            </a:endParaRPr>
          </a:p>
        </p:txBody>
      </p:sp>
    </p:spTree>
    <p:extLst>
      <p:ext uri="{BB962C8B-B14F-4D97-AF65-F5344CB8AC3E}">
        <p14:creationId xmlns:p14="http://schemas.microsoft.com/office/powerpoint/2010/main" val="1526540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5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71550" y="1277006"/>
            <a:ext cx="7200900" cy="4666594"/>
          </a:xfrm>
        </p:spPr>
        <p:txBody>
          <a:bodyPr>
            <a:normAutofit/>
          </a:bodyPr>
          <a:lstStyle/>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他に「逸脱キャラ」はいるのか？</a:t>
            </a: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今回の「逸脱キャラ」に特徴的な言葉づかいは他にもっとないのか？</a:t>
            </a: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「ふさわしさ」は、文体論的な観点から論じることが可能ではないか？</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より多くの用例収集　⇒情報求ム！</a:t>
            </a:r>
          </a:p>
        </p:txBody>
      </p:sp>
      <p:sp>
        <p:nvSpPr>
          <p:cNvPr id="6" name="タイトル 1"/>
          <p:cNvSpPr txBox="1">
            <a:spLocks/>
          </p:cNvSpPr>
          <p:nvPr/>
        </p:nvSpPr>
        <p:spPr>
          <a:xfrm>
            <a:off x="971550" y="381000"/>
            <a:ext cx="7200900" cy="8171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lang="ja-JP" sz="2100" b="1" kern="1200" cap="all" baseline="0">
                <a:solidFill>
                  <a:schemeClr val="accent1"/>
                </a:solidFill>
                <a:effectLst>
                  <a:outerShdw blurRad="38100" dist="25400" dir="18900000" algn="bl" rotWithShape="0">
                    <a:schemeClr val="bg1">
                      <a:alpha val="80000"/>
                    </a:schemeClr>
                  </a:outerShdw>
                </a:effectLst>
                <a:latin typeface="+mj-lt"/>
                <a:ea typeface="Meiryo UI" panose="020B0604030504040204" pitchFamily="50" charset="-128"/>
                <a:cs typeface="+mj-cs"/>
              </a:defRPr>
            </a:lvl1pPr>
          </a:lstStyle>
          <a:p>
            <a:r>
              <a:rPr lang="ja-JP" altLang="en-US" sz="40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検討課題</a:t>
            </a:r>
          </a:p>
        </p:txBody>
      </p:sp>
      <p:sp>
        <p:nvSpPr>
          <p:cNvPr id="2" name="スライド番号プレースホルダー 1"/>
          <p:cNvSpPr>
            <a:spLocks noGrp="1"/>
          </p:cNvSpPr>
          <p:nvPr>
            <p:ph type="sldNum" sz="quarter" idx="12"/>
          </p:nvPr>
        </p:nvSpPr>
        <p:spPr/>
        <p:txBody>
          <a:bodyPr/>
          <a:lstStyle/>
          <a:p>
            <a:fld id="{E31375A4-56A4-47D6-9801-1991572033F7}" type="slidenum">
              <a:rPr lang="en-US" altLang="ja-JP" smtClean="0"/>
              <a:t>63</a:t>
            </a:fld>
            <a:endParaRPr kumimoji="1" lang="ja-JP" altLang="en-US" dirty="0"/>
          </a:p>
        </p:txBody>
      </p:sp>
    </p:spTree>
    <p:extLst>
      <p:ext uri="{BB962C8B-B14F-4D97-AF65-F5344CB8AC3E}">
        <p14:creationId xmlns:p14="http://schemas.microsoft.com/office/powerpoint/2010/main" val="142462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5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5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5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800100" y="2606041"/>
            <a:ext cx="7543800" cy="2367612"/>
          </a:xfrm>
        </p:spPr>
        <p:txBody>
          <a:bodyPr>
            <a:normAutofit/>
          </a:bodyPr>
          <a:lstStyle/>
          <a:p>
            <a:r>
              <a:rPr lang="ja-JP" altLang="en-US" sz="4000" b="0" cap="non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参考文献一覧</a:t>
            </a:r>
            <a:endParaRPr lang="ja-JP" altLang="en-US" sz="4000" b="0" cap="none" dirty="0">
              <a:ln w="0"/>
              <a:solidFill>
                <a:schemeClr val="tx1">
                  <a:lumMod val="85000"/>
                  <a:lumOff val="15000"/>
                </a:schemeClr>
              </a:solidFill>
              <a:effectLst>
                <a:outerShdw blurRad="38100" dist="19050" dir="2700000" algn="tl" rotWithShape="0">
                  <a:schemeClr val="dk1">
                    <a:alpha val="40000"/>
                  </a:schemeClr>
                </a:outerShdw>
              </a:effectLst>
            </a:endParaRPr>
          </a:p>
        </p:txBody>
      </p:sp>
      <p:sp>
        <p:nvSpPr>
          <p:cNvPr id="3" name="サブタイトル 2"/>
          <p:cNvSpPr>
            <a:spLocks noGrp="1"/>
          </p:cNvSpPr>
          <p:nvPr>
            <p:ph type="subTitle" idx="1"/>
          </p:nvPr>
        </p:nvSpPr>
        <p:spPr/>
        <p:txBody>
          <a:bodyPr anchor="ctr">
            <a:noAutofit/>
          </a:bodyPr>
          <a:lstStyle/>
          <a:p>
            <a:r>
              <a:rPr lang="en-US" altLang="ja-JP" sz="2800" b="0" cap="none" dirty="0">
                <a:ln w="0"/>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b="0" cap="none" dirty="0">
                <a:ln w="0"/>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さまざまな役割語の分析のために</a:t>
            </a:r>
            <a:r>
              <a:rPr lang="en-US" altLang="ja-JP" sz="2800" b="0" cap="none" dirty="0">
                <a:ln w="0"/>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800" b="0" cap="none" dirty="0">
              <a:ln w="0"/>
              <a:effectLst>
                <a:outerShdw blurRad="38100" dist="19050" dir="2700000" algn="ctr"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682601799"/>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63047" y="288099"/>
            <a:ext cx="8617906" cy="5655501"/>
          </a:xfrm>
        </p:spPr>
        <p:txBody>
          <a:bodyPr>
            <a:normAutofit/>
          </a:bodyPr>
          <a:lstStyle/>
          <a:p>
            <a:pPr marL="0" indent="0">
              <a:lnSpc>
                <a:spcPct val="150000"/>
              </a:lnSpc>
              <a:spcBef>
                <a:spcPts val="0"/>
              </a:spcBef>
              <a:spcAft>
                <a:spcPts val="600"/>
              </a:spcAft>
              <a:buNone/>
            </a:pPr>
            <a:r>
              <a:rPr lang="ja-JP" altLang="en-US"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金水 敏</a:t>
            </a:r>
            <a:r>
              <a:rPr lang="en-US" altLang="ja-JP"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(2003) 『</a:t>
            </a:r>
            <a:r>
              <a:rPr lang="ja-JP" altLang="en-US"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ヴァーチャル日本語　役割語の謎</a:t>
            </a:r>
            <a:r>
              <a:rPr lang="en-US" altLang="ja-JP"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岩波書店</a:t>
            </a:r>
            <a:r>
              <a:rPr lang="en-US" altLang="ja-JP"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p>
          <a:p>
            <a:pPr marL="0" indent="0">
              <a:lnSpc>
                <a:spcPct val="150000"/>
              </a:lnSpc>
              <a:spcBef>
                <a:spcPts val="0"/>
              </a:spcBef>
              <a:spcAft>
                <a:spcPts val="600"/>
              </a:spcAft>
              <a:buNone/>
            </a:pPr>
            <a:r>
              <a:rPr lang="zh-TW" altLang="en-US"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金水 敏</a:t>
            </a:r>
            <a:r>
              <a:rPr lang="en-US" altLang="zh-TW"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zh-TW" altLang="en-US"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編</a:t>
            </a:r>
            <a:r>
              <a:rPr lang="en-US" altLang="zh-TW"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)(2014) 『〈</a:t>
            </a:r>
            <a:r>
              <a:rPr lang="zh-TW" altLang="en-US"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役割語</a:t>
            </a:r>
            <a:r>
              <a:rPr lang="en-US" altLang="zh-TW"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zh-TW" altLang="en-US"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小辞典</a:t>
            </a:r>
            <a:r>
              <a:rPr lang="en-US" altLang="zh-TW"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zh-TW" altLang="en-US"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研究社</a:t>
            </a:r>
            <a:r>
              <a:rPr lang="en-US" altLang="zh-TW"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spcBef>
                <a:spcPts val="0"/>
              </a:spcBef>
              <a:spcAft>
                <a:spcPts val="600"/>
              </a:spcAft>
              <a:buNone/>
            </a:pPr>
            <a:r>
              <a:rPr lang="ja-JP" altLang="en-US"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定延利之</a:t>
            </a:r>
            <a:r>
              <a:rPr lang="en-US" altLang="ja-JP"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(2011) 『</a:t>
            </a:r>
            <a:r>
              <a:rPr lang="ja-JP" altLang="en-US"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日本語社会のぞきキャラくり</a:t>
            </a:r>
            <a:r>
              <a:rPr lang="en-US" altLang="ja-JP"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三省堂</a:t>
            </a:r>
            <a:r>
              <a:rPr lang="en-US" altLang="ja-JP"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p>
          <a:p>
            <a:pPr marL="0" indent="0">
              <a:lnSpc>
                <a:spcPct val="100000"/>
              </a:lnSpc>
              <a:spcBef>
                <a:spcPts val="600"/>
              </a:spcBef>
              <a:spcAft>
                <a:spcPts val="600"/>
              </a:spcAft>
              <a:buNone/>
            </a:pPr>
            <a:r>
              <a:rPr lang="ja-JP" altLang="en-US"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冨樫純一</a:t>
            </a:r>
            <a:r>
              <a:rPr lang="en-US" altLang="ja-JP"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(2011) </a:t>
            </a:r>
            <a:r>
              <a:rPr lang="ja-JP" altLang="en-US"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「ツンデレ属性における言語表現の特徴　</a:t>
            </a:r>
            <a:r>
              <a:rPr lang="en-US" altLang="ja-JP"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ツンデレ表現ケーススタディ</a:t>
            </a:r>
            <a:r>
              <a:rPr lang="en-US" altLang="ja-JP"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金水</a:t>
            </a:r>
            <a:r>
              <a:rPr lang="en-US" altLang="ja-JP"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編</a:t>
            </a:r>
            <a:r>
              <a:rPr lang="en-US" altLang="ja-JP"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役割語研究の展開</a:t>
            </a:r>
            <a:r>
              <a:rPr lang="en-US" altLang="ja-JP"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くろしお出版</a:t>
            </a:r>
            <a:r>
              <a:rPr lang="en-US" altLang="ja-JP"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p>
          <a:p>
            <a:pPr marL="0" indent="0">
              <a:lnSpc>
                <a:spcPct val="100000"/>
              </a:lnSpc>
              <a:spcBef>
                <a:spcPts val="600"/>
              </a:spcBef>
              <a:spcAft>
                <a:spcPts val="600"/>
              </a:spcAft>
              <a:buNone/>
            </a:pPr>
            <a:r>
              <a:rPr lang="ja-JP" altLang="en-US"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冨樫純一</a:t>
            </a:r>
            <a:r>
              <a:rPr lang="en-US" altLang="ja-JP"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(2014) </a:t>
            </a:r>
            <a:r>
              <a:rPr lang="ja-JP" altLang="en-US"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「ねじれという観点から見る役割語」</a:t>
            </a:r>
            <a:r>
              <a:rPr lang="en-US" altLang="ja-JP"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zh-TW" altLang="en-US"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第</a:t>
            </a:r>
            <a:r>
              <a:rPr lang="en-US" altLang="zh-TW"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11</a:t>
            </a:r>
            <a:r>
              <a:rPr lang="zh-TW" altLang="en-US"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回 現代日本語文法研究会</a:t>
            </a:r>
            <a:r>
              <a:rPr lang="ja-JP" altLang="en-US"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発表資料</a:t>
            </a:r>
            <a:r>
              <a:rPr lang="en-US" altLang="ja-JP"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p>
          <a:p>
            <a:pPr marL="0" indent="0">
              <a:lnSpc>
                <a:spcPct val="100000"/>
              </a:lnSpc>
              <a:spcBef>
                <a:spcPts val="600"/>
              </a:spcBef>
              <a:spcAft>
                <a:spcPts val="600"/>
              </a:spcAft>
              <a:buNone/>
            </a:pPr>
            <a:r>
              <a:rPr lang="ja-JP" altLang="en-US"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冨樫純一・浅野総一郎</a:t>
            </a:r>
            <a:r>
              <a:rPr lang="en-US" altLang="ja-JP"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(2012) </a:t>
            </a:r>
            <a:r>
              <a:rPr lang="ja-JP" altLang="en-US"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「自称詞「ぼく」と女性キャラクター　</a:t>
            </a:r>
            <a:r>
              <a:rPr lang="en-US" altLang="ja-JP"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いわゆる「ボクっ娘」の役割語的分析</a:t>
            </a:r>
            <a:r>
              <a:rPr lang="en-US" altLang="ja-JP"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第</a:t>
            </a:r>
            <a:r>
              <a:rPr lang="en-US" altLang="ja-JP"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123</a:t>
            </a:r>
            <a:r>
              <a:rPr lang="ja-JP" altLang="en-US"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回関東日本語談話会発表資料</a:t>
            </a:r>
            <a:r>
              <a:rPr lang="en-US" altLang="ja-JP"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p>
          <a:p>
            <a:pPr marL="0" indent="0">
              <a:lnSpc>
                <a:spcPct val="100000"/>
              </a:lnSpc>
              <a:spcBef>
                <a:spcPts val="600"/>
              </a:spcBef>
              <a:spcAft>
                <a:spcPts val="600"/>
              </a:spcAft>
              <a:buNone/>
            </a:pPr>
            <a:r>
              <a:rPr lang="ja-JP" altLang="en-US"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西田隆政</a:t>
            </a:r>
            <a:r>
              <a:rPr lang="en-US" altLang="ja-JP"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(2010) </a:t>
            </a:r>
            <a:r>
              <a:rPr lang="ja-JP" altLang="en-US"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「「属性表現」をめぐって　</a:t>
            </a:r>
            <a:r>
              <a:rPr lang="en-US" altLang="ja-JP"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ツンデレ表現と役割語の相違点を中心に</a:t>
            </a:r>
            <a:r>
              <a:rPr lang="en-US" altLang="ja-JP"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甲南女子大学研究紀要</a:t>
            </a:r>
            <a:r>
              <a:rPr lang="en-US" altLang="ja-JP"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』46, </a:t>
            </a:r>
            <a:r>
              <a:rPr lang="ja-JP" altLang="en-US"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甲南女子大学</a:t>
            </a:r>
            <a:r>
              <a:rPr lang="en-US" altLang="ja-JP"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p>
          <a:p>
            <a:pPr marL="0" indent="0">
              <a:lnSpc>
                <a:spcPct val="100000"/>
              </a:lnSpc>
              <a:spcBef>
                <a:spcPts val="1800"/>
              </a:spcBef>
              <a:spcAft>
                <a:spcPts val="600"/>
              </a:spcAft>
              <a:buNone/>
            </a:pPr>
            <a:r>
              <a:rPr lang="ja-JP" altLang="en-US"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（その他は配付資料を参照のこと）</a:t>
            </a:r>
            <a:endParaRPr lang="en-US" altLang="ja-JP" sz="2000" dirty="0">
              <a:ln w="0"/>
              <a:solidFill>
                <a:schemeClr val="tx1">
                  <a:lumMod val="85000"/>
                  <a:lumOff val="15000"/>
                </a:schemeClr>
              </a:solidFill>
              <a:effectLst>
                <a:outerShdw blurRad="38100" dist="19050" dir="2700000" algn="tl" rotWithShape="0">
                  <a:schemeClr val="tx1">
                    <a:lumMod val="85000"/>
                    <a:lumOff val="15000"/>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spcBef>
                <a:spcPts val="0"/>
              </a:spcBef>
              <a:spcAft>
                <a:spcPts val="1200"/>
              </a:spcAft>
              <a:buNone/>
            </a:pPr>
            <a:endParaRPr lang="en-US" altLang="ja-JP" sz="2000"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spcBef>
                <a:spcPts val="0"/>
              </a:spcBef>
              <a:spcAft>
                <a:spcPts val="1200"/>
              </a:spcAft>
              <a:buNone/>
            </a:pPr>
            <a:endParaRPr lang="ja-JP" altLang="en-US" sz="2400"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1" lang="en-US" altLang="ja-JP" sz="750" b="0" i="0" u="none" strike="noStrike" kern="1200" cap="none" spc="0" normalizeH="0" baseline="0" noProof="0" smtClean="0">
                <a:ln>
                  <a:noFill/>
                </a:ln>
                <a:solidFill>
                  <a:prstClr val="black"/>
                </a:solidFill>
                <a:effectLst/>
                <a:uLnTx/>
                <a:uFillTx/>
                <a:latin typeface="Cambria"/>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1" lang="ja-JP" altLang="en-US" sz="750" b="0" i="0" u="none" strike="noStrike" kern="1200" cap="none" spc="0" normalizeH="0" baseline="0" noProof="0" dirty="0">
              <a:ln>
                <a:noFill/>
              </a:ln>
              <a:solidFill>
                <a:prstClr val="black"/>
              </a:solidFill>
              <a:effectLst/>
              <a:uLnTx/>
              <a:uFillTx/>
              <a:latin typeface="Cambria"/>
              <a:ea typeface="Meiryo UI" panose="020B0604030504040204" pitchFamily="50" charset="-128"/>
              <a:cs typeface="+mn-cs"/>
            </a:endParaRPr>
          </a:p>
        </p:txBody>
      </p:sp>
    </p:spTree>
    <p:extLst>
      <p:ext uri="{BB962C8B-B14F-4D97-AF65-F5344CB8AC3E}">
        <p14:creationId xmlns:p14="http://schemas.microsoft.com/office/powerpoint/2010/main" val="671661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800100" y="551145"/>
            <a:ext cx="7543800" cy="4422508"/>
          </a:xfrm>
        </p:spPr>
        <p:txBody>
          <a:bodyPr anchor="ctr">
            <a:normAutofit/>
          </a:bodyPr>
          <a:lstStyle/>
          <a:p>
            <a:pPr algn="ctr">
              <a:lnSpc>
                <a:spcPct val="100000"/>
              </a:lnSpc>
            </a:pPr>
            <a:r>
              <a:rPr lang="ja-JP" altLang="en-US" sz="3600" b="0" cap="none" dirty="0">
                <a:ln w="0"/>
                <a:solidFill>
                  <a:schemeClr val="accent1"/>
                </a:solidFill>
                <a:effectLst>
                  <a:outerShdw blurRad="38100" dist="19050" dir="2700000" algn="tl" rotWithShape="0">
                    <a:schemeClr val="accent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ご静聴、ありがとうございました</a:t>
            </a:r>
          </a:p>
        </p:txBody>
      </p:sp>
    </p:spTree>
    <p:extLst>
      <p:ext uri="{BB962C8B-B14F-4D97-AF65-F5344CB8AC3E}">
        <p14:creationId xmlns:p14="http://schemas.microsoft.com/office/powerpoint/2010/main" val="3249940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71550" y="1277006"/>
            <a:ext cx="7200900" cy="4666594"/>
          </a:xfrm>
        </p:spPr>
        <p:txBody>
          <a:bodyPr>
            <a:normAutofit lnSpcReduction="10000"/>
          </a:bodyPr>
          <a:lstStyle/>
          <a:p>
            <a:pPr marL="252000" indent="-252000">
              <a:lnSpc>
                <a:spcPct val="16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明確な定義は不明</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252000" indent="-252000">
              <a:lnSpc>
                <a:spcPct val="160000"/>
              </a:lnSpc>
              <a:spcBef>
                <a:spcPts val="0"/>
              </a:spcBef>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「虚構のキャラクターによって喚起される疑似恋愛的感情」</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gn="r">
              <a:lnSpc>
                <a:spcPct val="160000"/>
              </a:lnSpc>
              <a:spcBef>
                <a:spcPts val="0"/>
              </a:spcBef>
              <a:spcAft>
                <a:spcPts val="1800"/>
              </a:spcAft>
              <a:buNone/>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（斎藤環</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キャラクター精神分析</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gn="ctr">
              <a:lnSpc>
                <a:spcPct val="160000"/>
              </a:lnSpc>
              <a:spcBef>
                <a:spcPts val="1800"/>
              </a:spcBef>
              <a:spcAft>
                <a:spcPts val="600"/>
              </a:spcAft>
              <a:buNone/>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ある種の</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好意的（プラスの）感情</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p>
          <a:p>
            <a:pPr marL="0" indent="0">
              <a:lnSpc>
                <a:spcPct val="110000"/>
              </a:lnSpc>
              <a:spcBef>
                <a:spcPts val="0"/>
              </a:spcBef>
              <a:spcAft>
                <a:spcPts val="1200"/>
              </a:spcAft>
              <a:buNone/>
            </a:pPr>
            <a:endParaRPr lang="en-US" altLang="ja-JP" sz="2400" dirty="0">
              <a:ln w="0"/>
              <a:solidFill>
                <a:schemeClr val="tx1">
                  <a:lumMod val="75000"/>
                  <a:lumOff val="2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342900" indent="-342900">
              <a:lnSpc>
                <a:spcPct val="160000"/>
              </a:lnSpc>
              <a:spcBef>
                <a:spcPts val="0"/>
              </a:spcBef>
              <a:spcAft>
                <a:spcPts val="1200"/>
              </a:spcAft>
              <a:buFont typeface="Wingdings" panose="05000000000000000000" pitchFamily="2" charset="2"/>
              <a:buChar char="Ø"/>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蛇足：「萌え」と「推し」の違いは？</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タイトル 1"/>
          <p:cNvSpPr txBox="1">
            <a:spLocks/>
          </p:cNvSpPr>
          <p:nvPr/>
        </p:nvSpPr>
        <p:spPr>
          <a:xfrm>
            <a:off x="971550" y="381000"/>
            <a:ext cx="7200900" cy="8171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lang="ja-JP" sz="2100" b="1" kern="1200" cap="all" baseline="0">
                <a:solidFill>
                  <a:schemeClr val="accent1"/>
                </a:solidFill>
                <a:effectLst>
                  <a:outerShdw blurRad="38100" dist="25400" dir="18900000" algn="bl" rotWithShape="0">
                    <a:schemeClr val="bg1">
                      <a:alpha val="80000"/>
                    </a:schemeClr>
                  </a:outerShdw>
                </a:effectLst>
                <a:latin typeface="+mj-lt"/>
                <a:ea typeface="Meiryo UI" panose="020B0604030504040204" pitchFamily="50" charset="-128"/>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noProof="0" dirty="0">
                <a:ln w="0"/>
                <a:solidFill>
                  <a:schemeClr val="tx1">
                    <a:lumMod val="85000"/>
                    <a:lumOff val="15000"/>
                  </a:schemeClr>
                </a:solidFill>
                <a:effectLst>
                  <a:outerShdw blurRad="38100" dist="19050" dir="2700000" algn="tl" rotWithShape="0">
                    <a:prstClr val="black">
                      <a:alpha val="40000"/>
                    </a:prst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萌えとは</a:t>
            </a:r>
            <a:endParaRPr kumimoji="1" lang="en-US" altLang="ja-JP" sz="4000" b="0" i="0" u="none" strike="noStrike" kern="1200" cap="none" spc="0" normalizeH="0" noProof="0" dirty="0">
              <a:ln w="0"/>
              <a:solidFill>
                <a:schemeClr val="tx1">
                  <a:lumMod val="85000"/>
                  <a:lumOff val="15000"/>
                </a:schemeClr>
              </a:solidFill>
              <a:effectLst>
                <a:outerShdw blurRad="38100" dist="19050" dir="2700000" algn="tl" rotWithShape="0">
                  <a:prstClr val="black">
                    <a:alpha val="40000"/>
                  </a:prst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1" lang="en-US" altLang="ja-JP" sz="750" b="0" i="0" u="none" strike="noStrike" kern="1200" cap="none" spc="0" normalizeH="0" baseline="0" noProof="0" smtClean="0">
                <a:ln>
                  <a:noFill/>
                </a:ln>
                <a:solidFill>
                  <a:prstClr val="black"/>
                </a:solidFill>
                <a:effectLst/>
                <a:uLnTx/>
                <a:uFillTx/>
                <a:latin typeface="Cambria"/>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ja-JP" altLang="en-US" sz="750" b="0" i="0" u="none" strike="noStrike" kern="1200" cap="none" spc="0" normalizeH="0" baseline="0" noProof="0" dirty="0">
              <a:ln>
                <a:noFill/>
              </a:ln>
              <a:solidFill>
                <a:prstClr val="black"/>
              </a:solidFill>
              <a:effectLst/>
              <a:uLnTx/>
              <a:uFillTx/>
              <a:latin typeface="Cambria"/>
              <a:ea typeface="Meiryo UI" panose="020B0604030504040204" pitchFamily="50" charset="-128"/>
              <a:cs typeface="+mn-cs"/>
            </a:endParaRPr>
          </a:p>
        </p:txBody>
      </p:sp>
    </p:spTree>
    <p:extLst>
      <p:ext uri="{BB962C8B-B14F-4D97-AF65-F5344CB8AC3E}">
        <p14:creationId xmlns:p14="http://schemas.microsoft.com/office/powerpoint/2010/main" val="1381657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5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5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25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25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71550" y="1277006"/>
            <a:ext cx="7200900" cy="4666594"/>
          </a:xfrm>
        </p:spPr>
        <p:txBody>
          <a:bodyPr>
            <a:normAutofit/>
          </a:bodyPr>
          <a:lstStyle/>
          <a:p>
            <a:pPr marL="252000" indent="-252000">
              <a:lnSpc>
                <a:spcPct val="150000"/>
              </a:lnSpc>
              <a:spcBef>
                <a:spcPts val="0"/>
              </a:spcBef>
              <a:spcAft>
                <a:spcPts val="1200"/>
              </a:spcAft>
              <a:buFont typeface="Wingdings" panose="05000000000000000000" pitchFamily="2" charset="2"/>
              <a:buChar char="l"/>
            </a:pP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典型から逸脱したキャラクター・行動に対して抱く、好意的感情</a:t>
            </a:r>
            <a:r>
              <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a:t>
            </a: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見た目がおとなしそうなのに、すごく強い</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不良なのに、子犬を助けている</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252000" indent="-252000">
              <a:lnSpc>
                <a:spcPct val="150000"/>
              </a:lnSpc>
              <a:spcBef>
                <a:spcPts val="0"/>
              </a:spcBef>
              <a:spcAft>
                <a:spcPts val="1200"/>
              </a:spcAft>
              <a:buFont typeface="Wingdings" panose="05000000000000000000" pitchFamily="2" charset="2"/>
              <a:buChar char="l"/>
            </a:pPr>
            <a:r>
              <a:rPr lang="ja-JP" altLang="en-US" sz="2400" strike="dblStrik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のび太のくせに、生意気だ</a:t>
            </a:r>
            <a:endParaRPr lang="en-US" altLang="ja-JP" sz="2400" strike="dblStrike"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タイトル 1"/>
          <p:cNvSpPr txBox="1">
            <a:spLocks/>
          </p:cNvSpPr>
          <p:nvPr/>
        </p:nvSpPr>
        <p:spPr>
          <a:xfrm>
            <a:off x="971550" y="381000"/>
            <a:ext cx="7200900" cy="8171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lang="ja-JP" sz="2100" b="1" kern="1200" cap="all" baseline="0">
                <a:solidFill>
                  <a:schemeClr val="accent1"/>
                </a:solidFill>
                <a:effectLst>
                  <a:outerShdw blurRad="38100" dist="25400" dir="18900000" algn="bl" rotWithShape="0">
                    <a:schemeClr val="bg1">
                      <a:alpha val="80000"/>
                    </a:schemeClr>
                  </a:outerShdw>
                </a:effectLst>
                <a:latin typeface="+mj-lt"/>
                <a:ea typeface="Meiryo UI" panose="020B0604030504040204" pitchFamily="50" charset="-128"/>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noProof="0" dirty="0">
                <a:ln w="0"/>
                <a:solidFill>
                  <a:schemeClr val="tx1">
                    <a:lumMod val="85000"/>
                    <a:lumOff val="15000"/>
                  </a:schemeClr>
                </a:solidFill>
                <a:effectLst>
                  <a:outerShdw blurRad="38100" dist="19050" dir="2700000" algn="tl" rotWithShape="0">
                    <a:prstClr val="black">
                      <a:alpha val="40000"/>
                    </a:prst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ギャップ萌えとは</a:t>
            </a:r>
            <a:endParaRPr kumimoji="1" lang="en-US" altLang="ja-JP" sz="4000" b="0" i="0" u="none" strike="noStrike" kern="1200" cap="none" spc="0" normalizeH="0" noProof="0" dirty="0">
              <a:ln w="0"/>
              <a:solidFill>
                <a:schemeClr val="tx1">
                  <a:lumMod val="85000"/>
                  <a:lumOff val="15000"/>
                </a:schemeClr>
              </a:solidFill>
              <a:effectLst>
                <a:outerShdw blurRad="38100" dist="19050" dir="2700000" algn="tl" rotWithShape="0">
                  <a:prstClr val="black">
                    <a:alpha val="40000"/>
                  </a:prst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1" lang="en-US" altLang="ja-JP" sz="750" b="0" i="0" u="none" strike="noStrike" kern="1200" cap="none" spc="0" normalizeH="0" baseline="0" noProof="0" smtClean="0">
                <a:ln>
                  <a:noFill/>
                </a:ln>
                <a:solidFill>
                  <a:prstClr val="black"/>
                </a:solidFill>
                <a:effectLst/>
                <a:uLnTx/>
                <a:uFillTx/>
                <a:latin typeface="Cambria"/>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750" b="0" i="0" u="none" strike="noStrike" kern="1200" cap="none" spc="0" normalizeH="0" baseline="0" noProof="0" dirty="0">
              <a:ln>
                <a:noFill/>
              </a:ln>
              <a:solidFill>
                <a:prstClr val="black"/>
              </a:solidFill>
              <a:effectLst/>
              <a:uLnTx/>
              <a:uFillTx/>
              <a:latin typeface="Cambria"/>
              <a:ea typeface="Meiryo UI" panose="020B0604030504040204" pitchFamily="50" charset="-128"/>
              <a:cs typeface="+mn-cs"/>
            </a:endParaRPr>
          </a:p>
        </p:txBody>
      </p:sp>
    </p:spTree>
    <p:extLst>
      <p:ext uri="{BB962C8B-B14F-4D97-AF65-F5344CB8AC3E}">
        <p14:creationId xmlns:p14="http://schemas.microsoft.com/office/powerpoint/2010/main" val="3244714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5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5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25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71550" y="1277006"/>
            <a:ext cx="7200900" cy="4666594"/>
          </a:xfrm>
        </p:spPr>
        <p:txBody>
          <a:bodyPr>
            <a:normAutofit/>
          </a:bodyPr>
          <a:lstStyle/>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特定の属性キャラが本来使うべき言葉づかい（役割語）を使わず、別の役割語を使っている</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252000" indent="-252000">
              <a:lnSpc>
                <a:spcPct val="150000"/>
              </a:lnSpc>
              <a:spcBef>
                <a:spcPts val="0"/>
              </a:spcBef>
              <a:spcAft>
                <a:spcPts val="1200"/>
              </a:spcAft>
              <a:buFont typeface="Wingdings" panose="05000000000000000000" pitchFamily="2" charset="2"/>
              <a:buChar char="l"/>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そのことによって、受容者に「萌え」の感情を喚起させる</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spcBef>
                <a:spcPts val="0"/>
              </a:spcBef>
              <a:spcAft>
                <a:spcPts val="1200"/>
              </a:spcAft>
              <a:buNone/>
            </a:pP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spcBef>
                <a:spcPts val="0"/>
              </a:spcBef>
              <a:spcAft>
                <a:spcPts val="1200"/>
              </a:spcAft>
              <a:buNone/>
            </a:pPr>
            <a:r>
              <a:rPr lang="ja-JP" altLang="en-US"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rPr>
              <a:t>ギャップ萌えを言葉づかいに限定した形で捉え、どのような特徴があるのか分析していく</a:t>
            </a:r>
            <a:endParaRPr lang="en-US" altLang="ja-JP" sz="2400" dirty="0">
              <a:ln w="0"/>
              <a:solidFill>
                <a:schemeClr val="tx1">
                  <a:lumMod val="85000"/>
                  <a:lumOff val="15000"/>
                </a:schemeClr>
              </a:solidFill>
              <a:effectLst>
                <a:outerShdw blurRad="38100" dist="19050" dir="2700000" algn="tl" rotWithShape="0">
                  <a:schemeClr val="dk1">
                    <a:alpha val="40000"/>
                  </a:scheme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タイトル 1"/>
          <p:cNvSpPr txBox="1">
            <a:spLocks/>
          </p:cNvSpPr>
          <p:nvPr/>
        </p:nvSpPr>
        <p:spPr>
          <a:xfrm>
            <a:off x="971550" y="381000"/>
            <a:ext cx="7200900" cy="81718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lang="ja-JP" sz="2100" b="1" kern="1200" cap="all" baseline="0">
                <a:solidFill>
                  <a:schemeClr val="accent1"/>
                </a:solidFill>
                <a:effectLst>
                  <a:outerShdw blurRad="38100" dist="25400" dir="18900000" algn="bl" rotWithShape="0">
                    <a:schemeClr val="bg1">
                      <a:alpha val="80000"/>
                    </a:schemeClr>
                  </a:outerShdw>
                </a:effectLst>
                <a:latin typeface="+mj-lt"/>
                <a:ea typeface="Meiryo UI" panose="020B0604030504040204" pitchFamily="50" charset="-128"/>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noProof="0" dirty="0">
                <a:ln w="0"/>
                <a:solidFill>
                  <a:schemeClr val="tx1">
                    <a:lumMod val="85000"/>
                    <a:lumOff val="15000"/>
                  </a:schemeClr>
                </a:solidFill>
                <a:effectLst>
                  <a:outerShdw blurRad="38100" dist="19050" dir="2700000" algn="tl" rotWithShape="0">
                    <a:prstClr val="black">
                      <a:alpha val="40000"/>
                    </a:prst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役割語とギャップ萌え</a:t>
            </a:r>
            <a:endParaRPr kumimoji="1" lang="en-US" altLang="ja-JP" sz="4000" b="0" i="0" u="none" strike="noStrike" kern="1200" cap="none" spc="0" normalizeH="0" noProof="0" dirty="0">
              <a:ln w="0"/>
              <a:solidFill>
                <a:schemeClr val="tx1">
                  <a:lumMod val="85000"/>
                  <a:lumOff val="15000"/>
                </a:schemeClr>
              </a:solidFill>
              <a:effectLst>
                <a:outerShdw blurRad="38100" dist="19050" dir="2700000" algn="tl" rotWithShape="0">
                  <a:prstClr val="black">
                    <a:alpha val="40000"/>
                  </a:prst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1" lang="en-US" altLang="ja-JP" sz="750" b="0" i="0" u="none" strike="noStrike" kern="1200" cap="none" spc="0" normalizeH="0" baseline="0" noProof="0" smtClean="0">
                <a:ln>
                  <a:noFill/>
                </a:ln>
                <a:solidFill>
                  <a:prstClr val="black"/>
                </a:solidFill>
                <a:effectLst/>
                <a:uLnTx/>
                <a:uFillTx/>
                <a:latin typeface="Cambria"/>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750" b="0" i="0" u="none" strike="noStrike" kern="1200" cap="none" spc="0" normalizeH="0" baseline="0" noProof="0" dirty="0">
              <a:ln>
                <a:noFill/>
              </a:ln>
              <a:solidFill>
                <a:prstClr val="black"/>
              </a:solidFill>
              <a:effectLst/>
              <a:uLnTx/>
              <a:uFillTx/>
              <a:latin typeface="Cambria"/>
              <a:ea typeface="Meiryo UI" panose="020B0604030504040204" pitchFamily="50" charset="-128"/>
              <a:cs typeface="+mn-cs"/>
            </a:endParaRPr>
          </a:p>
        </p:txBody>
      </p:sp>
    </p:spTree>
    <p:extLst>
      <p:ext uri="{BB962C8B-B14F-4D97-AF65-F5344CB8AC3E}">
        <p14:creationId xmlns:p14="http://schemas.microsoft.com/office/powerpoint/2010/main" val="2415704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5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25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d Line Business 16x9">
  <a:themeElements>
    <a:clrScheme name="青">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15_4109default" id="{E728D685-11FC-4812-BA85-57AC6F9C9F40}" vid="{BC4E008B-95FF-4815-904E-143A8EDFC1D4}"/>
    </a:ext>
  </a:extLst>
</a:theme>
</file>

<file path=ppt/theme/theme2.xml><?xml version="1.0" encoding="utf-8"?>
<a:theme xmlns:a="http://schemas.openxmlformats.org/drawingml/2006/main" name="Office Theme">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PDescription xmlns="1119c2e5-8fb9-4d5f-baf1-202c530f2c34" xsi:nil="true"/>
    <AssetExpire xmlns="1119c2e5-8fb9-4d5f-baf1-202c530f2c34">2057-01-01T17:00:00</AssetExpire>
    <CampaignTagsTaxHTField0 xmlns="1119c2e5-8fb9-4d5f-baf1-202c530f2c34">
      <Terms xmlns="http://schemas.microsoft.com/office/infopath/2007/PartnerControls"/>
    </CampaignTagsTaxHTField0>
    <IntlLangReviewDate xmlns="1119c2e5-8fb9-4d5f-baf1-202c530f2c34" xsi:nil="true"/>
    <TPFriendlyName xmlns="1119c2e5-8fb9-4d5f-baf1-202c530f2c34" xsi:nil="true"/>
    <IntlLangReview xmlns="1119c2e5-8fb9-4d5f-baf1-202c530f2c34">false</IntlLangReview>
    <LocLastLocAttemptVersionLookup xmlns="1119c2e5-8fb9-4d5f-baf1-202c530f2c34">847686</LocLastLocAttemptVersionLookup>
    <PolicheckWords xmlns="1119c2e5-8fb9-4d5f-baf1-202c530f2c34" xsi:nil="true"/>
    <SubmitterId xmlns="1119c2e5-8fb9-4d5f-baf1-202c530f2c34" xsi:nil="true"/>
    <AcquiredFrom xmlns="1119c2e5-8fb9-4d5f-baf1-202c530f2c34">Internal MS</AcquiredFrom>
    <EditorialStatus xmlns="1119c2e5-8fb9-4d5f-baf1-202c530f2c34">Complete</EditorialStatus>
    <Markets xmlns="1119c2e5-8fb9-4d5f-baf1-202c530f2c34"/>
    <OriginAsset xmlns="1119c2e5-8fb9-4d5f-baf1-202c530f2c34" xsi:nil="true"/>
    <AssetStart xmlns="1119c2e5-8fb9-4d5f-baf1-202c530f2c34">2017-10-17T13:06:00+09:00</AssetStart>
    <FriendlyTitle xmlns="1119c2e5-8fb9-4d5f-baf1-202c530f2c34" xsi:nil="true"/>
    <MarketSpecific xmlns="1119c2e5-8fb9-4d5f-baf1-202c530f2c34">false</MarketSpecific>
    <TPNamespace xmlns="1119c2e5-8fb9-4d5f-baf1-202c530f2c34" xsi:nil="true"/>
    <PublishStatusLookup xmlns="1119c2e5-8fb9-4d5f-baf1-202c530f2c34">
      <Value>606889</Value>
    </PublishStatusLookup>
    <APAuthor xmlns="1119c2e5-8fb9-4d5f-baf1-202c530f2c34">
      <UserInfo>
        <DisplayName>REDMOND\kristaa</DisplayName>
        <AccountId>136</AccountId>
        <AccountType/>
      </UserInfo>
    </APAuthor>
    <TPCommandLine xmlns="1119c2e5-8fb9-4d5f-baf1-202c530f2c34" xsi:nil="true"/>
    <IntlLangReviewer xmlns="1119c2e5-8fb9-4d5f-baf1-202c530f2c34" xsi:nil="true"/>
    <OpenTemplate xmlns="1119c2e5-8fb9-4d5f-baf1-202c530f2c34">true</OpenTemplate>
    <CSXSubmissionDate xmlns="1119c2e5-8fb9-4d5f-baf1-202c530f2c34" xsi:nil="true"/>
    <TaxCatchAll xmlns="1119c2e5-8fb9-4d5f-baf1-202c530f2c34"/>
    <Manager xmlns="1119c2e5-8fb9-4d5f-baf1-202c530f2c34" xsi:nil="true"/>
    <NumericId xmlns="1119c2e5-8fb9-4d5f-baf1-202c530f2c34" xsi:nil="true"/>
    <ParentAssetId xmlns="1119c2e5-8fb9-4d5f-baf1-202c530f2c34" xsi:nil="true"/>
    <OriginalSourceMarket xmlns="1119c2e5-8fb9-4d5f-baf1-202c530f2c34" xsi:nil="true"/>
    <ApprovalStatus xmlns="1119c2e5-8fb9-4d5f-baf1-202c530f2c34">InProgress</ApprovalStatus>
    <TPComponent xmlns="1119c2e5-8fb9-4d5f-baf1-202c530f2c34" xsi:nil="true"/>
    <EditorialTags xmlns="1119c2e5-8fb9-4d5f-baf1-202c530f2c34" xsi:nil="true"/>
    <TPExecutable xmlns="1119c2e5-8fb9-4d5f-baf1-202c530f2c34" xsi:nil="true"/>
    <TPLaunchHelpLink xmlns="1119c2e5-8fb9-4d5f-baf1-202c530f2c34" xsi:nil="true"/>
    <LocComments xmlns="1119c2e5-8fb9-4d5f-baf1-202c530f2c34" xsi:nil="true"/>
    <LocRecommendedHandoff xmlns="1119c2e5-8fb9-4d5f-baf1-202c530f2c34" xsi:nil="true"/>
    <SourceTitle xmlns="1119c2e5-8fb9-4d5f-baf1-202c530f2c34" xsi:nil="true"/>
    <CSXUpdate xmlns="1119c2e5-8fb9-4d5f-baf1-202c530f2c34">false</CSXUpdate>
    <IntlLocPriority xmlns="1119c2e5-8fb9-4d5f-baf1-202c530f2c34" xsi:nil="true"/>
    <UAProjectedTotalWords xmlns="1119c2e5-8fb9-4d5f-baf1-202c530f2c34" xsi:nil="true"/>
    <AssetType xmlns="1119c2e5-8fb9-4d5f-baf1-202c530f2c34">TP</AssetType>
    <MachineTranslated xmlns="1119c2e5-8fb9-4d5f-baf1-202c530f2c34">false</MachineTranslated>
    <OutputCachingOn xmlns="1119c2e5-8fb9-4d5f-baf1-202c530f2c34">false</OutputCachingOn>
    <TemplateStatus xmlns="1119c2e5-8fb9-4d5f-baf1-202c530f2c34">Complete</TemplateStatus>
    <IsSearchable xmlns="1119c2e5-8fb9-4d5f-baf1-202c530f2c34">false</IsSearchable>
    <ContentItem xmlns="1119c2e5-8fb9-4d5f-baf1-202c530f2c34" xsi:nil="true"/>
    <HandoffToMSDN xmlns="1119c2e5-8fb9-4d5f-baf1-202c530f2c34" xsi:nil="true"/>
    <ShowIn xmlns="1119c2e5-8fb9-4d5f-baf1-202c530f2c34">Show everywhere</ShowIn>
    <ThumbnailAssetId xmlns="1119c2e5-8fb9-4d5f-baf1-202c530f2c34" xsi:nil="true"/>
    <UALocComments xmlns="1119c2e5-8fb9-4d5f-baf1-202c530f2c34" xsi:nil="true"/>
    <UALocRecommendation xmlns="1119c2e5-8fb9-4d5f-baf1-202c530f2c34">Localize</UALocRecommendation>
    <LastModifiedDateTime xmlns="1119c2e5-8fb9-4d5f-baf1-202c530f2c34" xsi:nil="true"/>
    <LegacyData xmlns="1119c2e5-8fb9-4d5f-baf1-202c530f2c34" xsi:nil="true"/>
    <LocManualTestRequired xmlns="1119c2e5-8fb9-4d5f-baf1-202c530f2c34">false</LocManualTestRequired>
    <LocMarketGroupTiers2 xmlns="1119c2e5-8fb9-4d5f-baf1-202c530f2c34" xsi:nil="true"/>
    <ClipArtFilename xmlns="1119c2e5-8fb9-4d5f-baf1-202c530f2c34" xsi:nil="true"/>
    <TPApplication xmlns="1119c2e5-8fb9-4d5f-baf1-202c530f2c34" xsi:nil="true"/>
    <CSXHash xmlns="1119c2e5-8fb9-4d5f-baf1-202c530f2c34" xsi:nil="true"/>
    <DirectSourceMarket xmlns="1119c2e5-8fb9-4d5f-baf1-202c530f2c34" xsi:nil="true"/>
    <PrimaryImageGen xmlns="1119c2e5-8fb9-4d5f-baf1-202c530f2c34">true</PrimaryImageGen>
    <PlannedPubDate xmlns="1119c2e5-8fb9-4d5f-baf1-202c530f2c34" xsi:nil="true"/>
    <CSXSubmissionMarket xmlns="1119c2e5-8fb9-4d5f-baf1-202c530f2c34" xsi:nil="true"/>
    <Downloads xmlns="1119c2e5-8fb9-4d5f-baf1-202c530f2c34">0</Downloads>
    <ArtSampleDocs xmlns="1119c2e5-8fb9-4d5f-baf1-202c530f2c34" xsi:nil="true"/>
    <TrustLevel xmlns="1119c2e5-8fb9-4d5f-baf1-202c530f2c34">1 Microsoft Managed Content</TrustLevel>
    <BlockPublish xmlns="1119c2e5-8fb9-4d5f-baf1-202c530f2c34">false</BlockPublish>
    <TPLaunchHelpLinkType xmlns="1119c2e5-8fb9-4d5f-baf1-202c530f2c34">Template</TPLaunchHelpLinkType>
    <LocalizationTagsTaxHTField0 xmlns="1119c2e5-8fb9-4d5f-baf1-202c530f2c34">
      <Terms xmlns="http://schemas.microsoft.com/office/infopath/2007/PartnerControls"/>
    </LocalizationTagsTaxHTField0>
    <BusinessGroup xmlns="1119c2e5-8fb9-4d5f-baf1-202c530f2c34" xsi:nil="true"/>
    <Providers xmlns="1119c2e5-8fb9-4d5f-baf1-202c530f2c34" xsi:nil="true"/>
    <TemplateTemplateType xmlns="1119c2e5-8fb9-4d5f-baf1-202c530f2c34">PowerPoint Presentation Template</TemplateTemplateType>
    <TimesCloned xmlns="1119c2e5-8fb9-4d5f-baf1-202c530f2c34" xsi:nil="true"/>
    <TPAppVersion xmlns="1119c2e5-8fb9-4d5f-baf1-202c530f2c34" xsi:nil="true"/>
    <VoteCount xmlns="1119c2e5-8fb9-4d5f-baf1-202c530f2c34" xsi:nil="true"/>
    <AverageRating xmlns="1119c2e5-8fb9-4d5f-baf1-202c530f2c34" xsi:nil="true"/>
    <FeatureTagsTaxHTField0 xmlns="1119c2e5-8fb9-4d5f-baf1-202c530f2c34">
      <Terms xmlns="http://schemas.microsoft.com/office/infopath/2007/PartnerControls"/>
    </FeatureTagsTaxHTField0>
    <Provider xmlns="1119c2e5-8fb9-4d5f-baf1-202c530f2c34" xsi:nil="true"/>
    <UACurrentWords xmlns="1119c2e5-8fb9-4d5f-baf1-202c530f2c34" xsi:nil="true"/>
    <AssetId xmlns="1119c2e5-8fb9-4d5f-baf1-202c530f2c34" xsi:nil="true"/>
    <TPClientViewer xmlns="1119c2e5-8fb9-4d5f-baf1-202c530f2c34" xsi:nil="true"/>
    <DSATActionTaken xmlns="1119c2e5-8fb9-4d5f-baf1-202c530f2c34" xsi:nil="true"/>
    <APEditor xmlns="1119c2e5-8fb9-4d5f-baf1-202c530f2c34">
      <UserInfo>
        <DisplayName/>
        <AccountId xsi:nil="true"/>
        <AccountType/>
      </UserInfo>
    </APEditor>
    <TPInstallLocation xmlns="1119c2e5-8fb9-4d5f-baf1-202c530f2c34" xsi:nil="true"/>
    <OOCacheId xmlns="1119c2e5-8fb9-4d5f-baf1-202c530f2c34" xsi:nil="true"/>
    <IsDeleted xmlns="1119c2e5-8fb9-4d5f-baf1-202c530f2c34">false</IsDeleted>
    <PublishTargets xmlns="1119c2e5-8fb9-4d5f-baf1-202c530f2c34">OfficeOnlineVNext</PublishTargets>
    <ApprovalLog xmlns="1119c2e5-8fb9-4d5f-baf1-202c530f2c34" xsi:nil="true"/>
    <BugNumber xmlns="1119c2e5-8fb9-4d5f-baf1-202c530f2c34" xsi:nil="true"/>
    <CrawlForDependencies xmlns="1119c2e5-8fb9-4d5f-baf1-202c530f2c34">false</CrawlForDependencies>
    <InternalTagsTaxHTField0 xmlns="1119c2e5-8fb9-4d5f-baf1-202c530f2c34">
      <Terms xmlns="http://schemas.microsoft.com/office/infopath/2007/PartnerControls"/>
    </InternalTagsTaxHTField0>
    <LastHandOff xmlns="1119c2e5-8fb9-4d5f-baf1-202c530f2c34" xsi:nil="true"/>
    <Milestone xmlns="1119c2e5-8fb9-4d5f-baf1-202c530f2c34" xsi:nil="true"/>
    <OriginalRelease xmlns="1119c2e5-8fb9-4d5f-baf1-202c530f2c34">15</OriginalRelease>
    <RecommendationsModifier xmlns="1119c2e5-8fb9-4d5f-baf1-202c530f2c34" xsi:nil="true"/>
    <ScenarioTagsTaxHTField0 xmlns="1119c2e5-8fb9-4d5f-baf1-202c530f2c34">
      <Terms xmlns="http://schemas.microsoft.com/office/infopath/2007/PartnerControls"/>
    </ScenarioTagsTaxHTField0>
    <UANotes xmlns="1119c2e5-8fb9-4d5f-baf1-202c530f2c3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TemplateFile" ma:contentTypeID="0x010100F6E1CA76AAD4564AAF106FC3CFA868360400186944AA932D8046A3B88E9B37BEBDF5" ma:contentTypeVersion="57" ma:contentTypeDescription="Create a new document." ma:contentTypeScope="" ma:versionID="99516f8994b63f46a279aa564b61ee37">
  <xsd:schema xmlns:xsd="http://www.w3.org/2001/XMLSchema" xmlns:xs="http://www.w3.org/2001/XMLSchema" xmlns:p="http://schemas.microsoft.com/office/2006/metadata/properties" xmlns:ns2="1119c2e5-8fb9-4d5f-baf1-202c530f2c34" targetNamespace="http://schemas.microsoft.com/office/2006/metadata/properties" ma:root="true" ma:fieldsID="4ccc0999b57010467b6aff3ba0e15941" ns2:_="">
    <xsd:import namespace="1119c2e5-8fb9-4d5f-baf1-202c530f2c34"/>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19c2e5-8fb9-4d5f-baf1-202c530f2c34"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0:00:00Z"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04032b9e-8ee6-4e89-b9db-4ffff205d025}"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388FC2BA-F530-4FF7-911A-621CAE6AFBD3}" ma:internalName="CSXSubmissionMarket" ma:readOnly="false" ma:showField="MarketName" ma:web="1119c2e5-8fb9-4d5f-baf1-202c530f2c34">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5dcf7547-996b-4a0e-b7d1-0f761d14131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4D83B164-8C00-474C-8363-38E0B8FF22E3}" ma:internalName="InProjectListLookup" ma:readOnly="true" ma:showField="InProjectList"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e5aec8e1-0842-4156-acaa-2defcf90540a}"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4D83B164-8C00-474C-8363-38E0B8FF22E3}" ma:internalName="LastCompleteVersionLookup" ma:readOnly="true" ma:showField="LastCompleteVersion"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4D83B164-8C00-474C-8363-38E0B8FF22E3}" ma:internalName="LastPreviewErrorLookup" ma:readOnly="true" ma:showField="LastPreviewError"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4D83B164-8C00-474C-8363-38E0B8FF22E3}" ma:internalName="LastPreviewResultLookup" ma:readOnly="true" ma:showField="LastPreviewResult"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4D83B164-8C00-474C-8363-38E0B8FF22E3}" ma:internalName="LastPreviewAttemptDateLookup" ma:readOnly="true" ma:showField="LastPreviewAttemptDate"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4D83B164-8C00-474C-8363-38E0B8FF22E3}" ma:internalName="LastPreviewedByLookup" ma:readOnly="true" ma:showField="LastPreviewedBy"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4D83B164-8C00-474C-8363-38E0B8FF22E3}" ma:internalName="LastPreviewTimeLookup" ma:readOnly="true" ma:showField="LastPreviewTime"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4D83B164-8C00-474C-8363-38E0B8FF22E3}" ma:internalName="LastPreviewVersionLookup" ma:readOnly="true" ma:showField="LastPreviewVersion"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4D83B164-8C00-474C-8363-38E0B8FF22E3}" ma:internalName="LastPublishErrorLookup" ma:readOnly="true" ma:showField="LastPublishError"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4D83B164-8C00-474C-8363-38E0B8FF22E3}" ma:internalName="LastPublishResultLookup" ma:readOnly="true" ma:showField="LastPublishResult"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4D83B164-8C00-474C-8363-38E0B8FF22E3}" ma:internalName="LastPublishAttemptDateLookup" ma:readOnly="true" ma:showField="LastPublishAttemptDate"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4D83B164-8C00-474C-8363-38E0B8FF22E3}" ma:internalName="LastPublishedByLookup" ma:readOnly="true" ma:showField="LastPublishedBy"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4D83B164-8C00-474C-8363-38E0B8FF22E3}" ma:internalName="LastPublishTimeLookup" ma:readOnly="true" ma:showField="LastPublishTime"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4D83B164-8C00-474C-8363-38E0B8FF22E3}" ma:internalName="LastPublishVersionLookup" ma:readOnly="true" ma:showField="LastPublishVersion"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BC39992D-5589-4A4E-8B38-02E0637E5C25}" ma:internalName="LocLastLocAttemptVersionLookup" ma:readOnly="false" ma:showField="LastLocAttemptVersion" ma:web="1119c2e5-8fb9-4d5f-baf1-202c530f2c34">
      <xsd:simpleType>
        <xsd:restriction base="dms:Lookup"/>
      </xsd:simpleType>
    </xsd:element>
    <xsd:element name="LocLastLocAttemptVersionTypeLookup" ma:index="72" nillable="true" ma:displayName="Loc Last Loc Attempt Version Type" ma:default="" ma:list="{BC39992D-5589-4A4E-8B38-02E0637E5C25}" ma:internalName="LocLastLocAttemptVersionTypeLookup" ma:readOnly="true" ma:showField="LastLocAttemptVersionType" ma:web="1119c2e5-8fb9-4d5f-baf1-202c530f2c34">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BC39992D-5589-4A4E-8B38-02E0637E5C25}" ma:internalName="LocNewPublishedVersionLookup" ma:readOnly="true" ma:showField="NewPublishedVersion" ma:web="1119c2e5-8fb9-4d5f-baf1-202c530f2c34">
      <xsd:simpleType>
        <xsd:restriction base="dms:Lookup"/>
      </xsd:simpleType>
    </xsd:element>
    <xsd:element name="LocOverallHandbackStatusLookup" ma:index="76" nillable="true" ma:displayName="Loc Overall Handback Status" ma:default="" ma:list="{BC39992D-5589-4A4E-8B38-02E0637E5C25}" ma:internalName="LocOverallHandbackStatusLookup" ma:readOnly="true" ma:showField="OverallHandbackStatus" ma:web="1119c2e5-8fb9-4d5f-baf1-202c530f2c34">
      <xsd:simpleType>
        <xsd:restriction base="dms:Lookup"/>
      </xsd:simpleType>
    </xsd:element>
    <xsd:element name="LocOverallLocStatusLookup" ma:index="77" nillable="true" ma:displayName="Loc Overall Localize Status" ma:default="" ma:list="{BC39992D-5589-4A4E-8B38-02E0637E5C25}" ma:internalName="LocOverallLocStatusLookup" ma:readOnly="true" ma:showField="OverallLocStatus" ma:web="1119c2e5-8fb9-4d5f-baf1-202c530f2c34">
      <xsd:simpleType>
        <xsd:restriction base="dms:Lookup"/>
      </xsd:simpleType>
    </xsd:element>
    <xsd:element name="LocOverallPreviewStatusLookup" ma:index="78" nillable="true" ma:displayName="Loc Overall Preview Status" ma:default="" ma:list="{BC39992D-5589-4A4E-8B38-02E0637E5C25}" ma:internalName="LocOverallPreviewStatusLookup" ma:readOnly="true" ma:showField="OverallPreviewStatus" ma:web="1119c2e5-8fb9-4d5f-baf1-202c530f2c34">
      <xsd:simpleType>
        <xsd:restriction base="dms:Lookup"/>
      </xsd:simpleType>
    </xsd:element>
    <xsd:element name="LocOverallPublishStatusLookup" ma:index="79" nillable="true" ma:displayName="Loc Overall Publish Status" ma:default="" ma:list="{BC39992D-5589-4A4E-8B38-02E0637E5C25}" ma:internalName="LocOverallPublishStatusLookup" ma:readOnly="true" ma:showField="OverallPublishStatus" ma:web="1119c2e5-8fb9-4d5f-baf1-202c530f2c34">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BC39992D-5589-4A4E-8B38-02E0637E5C25}" ma:internalName="LocProcessedForHandoffsLookup" ma:readOnly="true" ma:showField="ProcessedForHandoffs" ma:web="1119c2e5-8fb9-4d5f-baf1-202c530f2c34">
      <xsd:simpleType>
        <xsd:restriction base="dms:Lookup"/>
      </xsd:simpleType>
    </xsd:element>
    <xsd:element name="LocProcessedForMarketsLookup" ma:index="82" nillable="true" ma:displayName="Loc Processed For Markets" ma:default="" ma:list="{BC39992D-5589-4A4E-8B38-02E0637E5C25}" ma:internalName="LocProcessedForMarketsLookup" ma:readOnly="true" ma:showField="ProcessedForMarkets" ma:web="1119c2e5-8fb9-4d5f-baf1-202c530f2c34">
      <xsd:simpleType>
        <xsd:restriction base="dms:Lookup"/>
      </xsd:simpleType>
    </xsd:element>
    <xsd:element name="LocPublishedDependentAssetsLookup" ma:index="83" nillable="true" ma:displayName="Loc Published Dependent Assets" ma:default="" ma:list="{BC39992D-5589-4A4E-8B38-02E0637E5C25}" ma:internalName="LocPublishedDependentAssetsLookup" ma:readOnly="true" ma:showField="PublishedDependentAssets" ma:web="1119c2e5-8fb9-4d5f-baf1-202c530f2c34">
      <xsd:simpleType>
        <xsd:restriction base="dms:Lookup"/>
      </xsd:simpleType>
    </xsd:element>
    <xsd:element name="LocPublishedLinkedAssetsLookup" ma:index="84" nillable="true" ma:displayName="Loc Published Linked Assets" ma:default="" ma:list="{BC39992D-5589-4A4E-8B38-02E0637E5C25}" ma:internalName="LocPublishedLinkedAssetsLookup" ma:readOnly="true" ma:showField="PublishedLinkedAssets" ma:web="1119c2e5-8fb9-4d5f-baf1-202c530f2c34">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28ca5b26-415b-4822-b35b-d9a845b1b83b}"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388FC2BA-F530-4FF7-911A-621CAE6AFBD3}" ma:internalName="Markets" ma:readOnly="false" ma:showField="MarketName"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4D83B164-8C00-474C-8363-38E0B8FF22E3}" ma:internalName="NumOfRatingsLookup" ma:readOnly="true" ma:showField="NumOfRatings"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4D83B164-8C00-474C-8363-38E0B8FF22E3}" ma:internalName="PublishStatusLookup" ma:readOnly="false" ma:showField="PublishStatus"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1c8e7b99-44ca-46c8-84b8-12cd8d7cf8ee}"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c59171da-55f1-4c8b-8421-0d1d3f99d741}" ma:internalName="TaxCatchAll" ma:showField="CatchAllData"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c59171da-55f1-4c8b-8421-0d1d3f99d741}" ma:internalName="TaxCatchAllLabel" ma:readOnly="true" ma:showField="CatchAllDataLabel" ma:web="1119c2e5-8fb9-4d5f-baf1-202c530f2c34">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180B1C-2212-497F-A259-C959ADD048CA}">
  <ds:schemaRefs>
    <ds:schemaRef ds:uri="http://schemas.microsoft.com/sharepoint/v3/contenttype/forms"/>
  </ds:schemaRefs>
</ds:datastoreItem>
</file>

<file path=customXml/itemProps2.xml><?xml version="1.0" encoding="utf-8"?>
<ds:datastoreItem xmlns:ds="http://schemas.openxmlformats.org/officeDocument/2006/customXml" ds:itemID="{09ACBCB9-60F7-484B-958A-15054C7FE4EE}">
  <ds:schemaRefs>
    <ds:schemaRef ds:uri="http://schemas.openxmlformats.org/package/2006/metadata/core-properties"/>
    <ds:schemaRef ds:uri="http://purl.org/dc/terms/"/>
    <ds:schemaRef ds:uri="1119c2e5-8fb9-4d5f-baf1-202c530f2c34"/>
    <ds:schemaRef ds:uri="http://schemas.microsoft.com/office/2006/metadata/properties"/>
    <ds:schemaRef ds:uri="http://schemas.microsoft.com/office/2006/documentManagement/types"/>
    <ds:schemaRef ds:uri="http://www.w3.org/XML/1998/namespace"/>
    <ds:schemaRef ds:uri="http://purl.org/dc/dcmitype/"/>
    <ds:schemaRef ds:uri="http://purl.org/dc/elements/1.1/"/>
    <ds:schemaRef ds:uri="http://schemas.microsoft.com/office/infopath/2007/PartnerControls"/>
  </ds:schemaRefs>
</ds:datastoreItem>
</file>

<file path=customXml/itemProps3.xml><?xml version="1.0" encoding="utf-8"?>
<ds:datastoreItem xmlns:ds="http://schemas.openxmlformats.org/officeDocument/2006/customXml" ds:itemID="{5D87AD89-7C48-4AC8-AD20-C3A9B475DA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19c2e5-8fb9-4d5f-baf1-202c530f2c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tf03031023</Template>
  <TotalTime>0</TotalTime>
  <Words>2384</Words>
  <Application>Microsoft Office PowerPoint</Application>
  <PresentationFormat>画面に合わせる (4:3)</PresentationFormat>
  <Paragraphs>386</Paragraphs>
  <Slides>66</Slides>
  <Notes>2</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66</vt:i4>
      </vt:variant>
    </vt:vector>
  </HeadingPairs>
  <TitlesOfParts>
    <vt:vector size="74" baseType="lpstr">
      <vt:lpstr>Meiryo UI</vt:lpstr>
      <vt:lpstr>ＭＳ ゴシック</vt:lpstr>
      <vt:lpstr>Wingdings</vt:lpstr>
      <vt:lpstr>メイリオ</vt:lpstr>
      <vt:lpstr>Arial</vt:lpstr>
      <vt:lpstr>Cambria</vt:lpstr>
      <vt:lpstr>ヒラギノ丸ゴ ProN W4</vt:lpstr>
      <vt:lpstr>Red Line Business 16x9</vt:lpstr>
      <vt:lpstr>ギャップ萌えと言語表現  冨樫 純一  2017年度 大東文化大学 日本文学会 秋季大会講演 （2017/10/24 東松山校舎記念講堂） </vt:lpstr>
      <vt:lpstr> 役割語とギャップの関係 2. 言語的逸脱と属性の分類 3. 話者属性とのギャップ 4. 感情属性とのギャップ 5. 言語そのもののねじれ 6. 発話内容とのギャップ 7. 規範的表記からの逸脱 8. 全てがギャップ萌えか 9. 言語的逸脱の目的 10. まとめと課題</vt:lpstr>
      <vt:lpstr>役割語とギャップの関係</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言語的逸脱と属性の分類</vt:lpstr>
      <vt:lpstr>PowerPoint プレゼンテーション</vt:lpstr>
      <vt:lpstr>言語的逸脱Ⅰ</vt:lpstr>
      <vt:lpstr>ボクっ娘</vt:lpstr>
      <vt:lpstr>ボクっ娘</vt:lpstr>
      <vt:lpstr>ボクっ娘</vt:lpstr>
      <vt:lpstr>のじゃロリ</vt:lpstr>
      <vt:lpstr>のじゃロリ</vt:lpstr>
      <vt:lpstr>PowerPoint プレゼンテーション</vt:lpstr>
      <vt:lpstr>PowerPoint プレゼンテーション</vt:lpstr>
      <vt:lpstr>言語的逸脱Ⅱ</vt:lpstr>
      <vt:lpstr>ツンデレ</vt:lpstr>
      <vt:lpstr>ツンデレ</vt:lpstr>
      <vt:lpstr>PowerPoint プレゼンテーション</vt:lpstr>
      <vt:lpstr>PowerPoint プレゼンテーション</vt:lpstr>
      <vt:lpstr>言語的逸脱Ⅲ</vt:lpstr>
      <vt:lpstr>狭義ボクっ娘</vt:lpstr>
      <vt:lpstr>狭義ボクっ娘</vt:lpstr>
      <vt:lpstr>PowerPoint プレゼンテーション</vt:lpstr>
      <vt:lpstr>PowerPoint プレゼンテーション</vt:lpstr>
      <vt:lpstr>横溝正史「蜘蛛と百合」（1936）のセリフ</vt:lpstr>
      <vt:lpstr>ですキャラ</vt:lpstr>
      <vt:lpstr>ですキャラ</vt:lpstr>
      <vt:lpstr>PowerPoint プレゼンテーション</vt:lpstr>
      <vt:lpstr>田山花袋『蒲団』（1907）のセリフ</vt:lpstr>
      <vt:lpstr>PowerPoint プレゼンテーション</vt:lpstr>
      <vt:lpstr>PowerPoint プレゼンテーション</vt:lpstr>
      <vt:lpstr>PowerPoint プレゼンテーション</vt:lpstr>
      <vt:lpstr>言語的逸脱Ⅳ</vt:lpstr>
      <vt:lpstr>天才児キャラ</vt:lpstr>
      <vt:lpstr>天才児キャラ</vt:lpstr>
      <vt:lpstr>PowerPoint プレゼンテーション</vt:lpstr>
      <vt:lpstr>PowerPoint プレゼンテーション</vt:lpstr>
      <vt:lpstr>PowerPoint プレゼンテーション</vt:lpstr>
      <vt:lpstr>言語的逸脱Ⅴ</vt:lpstr>
      <vt:lpstr>長音記号の使用</vt:lpstr>
      <vt:lpstr>長音記号の使用</vt:lpstr>
      <vt:lpstr>PowerPoint プレゼンテーション</vt:lpstr>
      <vt:lpstr>PowerPoint プレゼンテーション</vt:lpstr>
      <vt:lpstr>PowerPoint プレゼンテーション</vt:lpstr>
      <vt:lpstr>全てがギャップ萌えか？</vt:lpstr>
      <vt:lpstr>オカマキャラ</vt:lpstr>
      <vt:lpstr>PowerPoint プレゼンテーション</vt:lpstr>
      <vt:lpstr>言語的逸脱の目的</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まとめ</vt:lpstr>
      <vt:lpstr>PowerPoint プレゼンテーション</vt:lpstr>
      <vt:lpstr>PowerPoint プレゼンテーション</vt:lpstr>
      <vt:lpstr>参考文献一覧</vt:lpstr>
      <vt:lpstr>PowerPoint プレゼンテーション</vt:lpstr>
      <vt:lpstr>ご静聴、ありがとうございました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ギャップ萌えと言語表現</dc:title>
  <dc:creator/>
  <cp:lastModifiedBy/>
  <cp:revision>1</cp:revision>
  <dcterms:created xsi:type="dcterms:W3CDTF">2017-08-04T04:59:20Z</dcterms:created>
  <dcterms:modified xsi:type="dcterms:W3CDTF">2017-10-25T03:37:28Z</dcterms:modified>
  <cp:contentStatus>最終版</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0x010100F6E1CA76AAD4564AAF106FC3CFA868360400186944AA932D8046A3B88E9B37BEBDF5</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y fmtid="{D5CDD505-2E9C-101B-9397-08002B2CF9AE}" pid="8" name="HiddenCategoryTags">
    <vt:lpwstr/>
  </property>
  <property fmtid="{D5CDD505-2E9C-101B-9397-08002B2CF9AE}" pid="9" name="CategoryTags">
    <vt:lpwstr/>
  </property>
  <property fmtid="{D5CDD505-2E9C-101B-9397-08002B2CF9AE}" pid="10" name="LocMarketGroupTiers">
    <vt:lpwstr/>
  </property>
  <property fmtid="{D5CDD505-2E9C-101B-9397-08002B2CF9AE}" pid="11" name="CategoryTagsTaxHTField0">
    <vt:lpwstr/>
  </property>
  <property fmtid="{D5CDD505-2E9C-101B-9397-08002B2CF9AE}" pid="12" name="HiddenCategoryTagsTaxHTField0">
    <vt:lpwstr/>
  </property>
  <property fmtid="{D5CDD505-2E9C-101B-9397-08002B2CF9AE}" pid="13" name="_MarkAsFinal">
    <vt:bool>true</vt:bool>
  </property>
</Properties>
</file>